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mov" ContentType="video/quicktime"/>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45"/>
  </p:notesMasterIdLst>
  <p:sldIdLst>
    <p:sldId id="256" r:id="rId2"/>
    <p:sldId id="273" r:id="rId3"/>
    <p:sldId id="297" r:id="rId4"/>
    <p:sldId id="258" r:id="rId5"/>
    <p:sldId id="260" r:id="rId6"/>
    <p:sldId id="261" r:id="rId7"/>
    <p:sldId id="262" r:id="rId8"/>
    <p:sldId id="302" r:id="rId9"/>
    <p:sldId id="305" r:id="rId10"/>
    <p:sldId id="306" r:id="rId11"/>
    <p:sldId id="295" r:id="rId12"/>
    <p:sldId id="311" r:id="rId13"/>
    <p:sldId id="296" r:id="rId14"/>
    <p:sldId id="321" r:id="rId15"/>
    <p:sldId id="274" r:id="rId16"/>
    <p:sldId id="293" r:id="rId17"/>
    <p:sldId id="301" r:id="rId18"/>
    <p:sldId id="299" r:id="rId19"/>
    <p:sldId id="312" r:id="rId20"/>
    <p:sldId id="276" r:id="rId21"/>
    <p:sldId id="275" r:id="rId22"/>
    <p:sldId id="278" r:id="rId23"/>
    <p:sldId id="318" r:id="rId24"/>
    <p:sldId id="313" r:id="rId25"/>
    <p:sldId id="280" r:id="rId26"/>
    <p:sldId id="314" r:id="rId27"/>
    <p:sldId id="315" r:id="rId28"/>
    <p:sldId id="300" r:id="rId29"/>
    <p:sldId id="308" r:id="rId30"/>
    <p:sldId id="320" r:id="rId31"/>
    <p:sldId id="281" r:id="rId32"/>
    <p:sldId id="288" r:id="rId33"/>
    <p:sldId id="284" r:id="rId34"/>
    <p:sldId id="290" r:id="rId35"/>
    <p:sldId id="307" r:id="rId36"/>
    <p:sldId id="286" r:id="rId37"/>
    <p:sldId id="287" r:id="rId38"/>
    <p:sldId id="310" r:id="rId39"/>
    <p:sldId id="319" r:id="rId40"/>
    <p:sldId id="316" r:id="rId41"/>
    <p:sldId id="283" r:id="rId42"/>
    <p:sldId id="279" r:id="rId43"/>
    <p:sldId id="32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1FF"/>
    <a:srgbClr val="48B150"/>
    <a:srgbClr val="EF3EFF"/>
    <a:srgbClr val="5DCE9A"/>
    <a:srgbClr val="F5C000"/>
    <a:srgbClr val="5BBB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711"/>
    <p:restoredTop sz="87482"/>
  </p:normalViewPr>
  <p:slideViewPr>
    <p:cSldViewPr snapToGrid="0" snapToObjects="1">
      <p:cViewPr>
        <p:scale>
          <a:sx n="70" d="100"/>
          <a:sy n="70" d="100"/>
        </p:scale>
        <p:origin x="1328" y="7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7A7426-E34C-A84B-A616-41B21F0AE3AA}" type="datetimeFigureOut">
              <a:rPr lang="en-US" smtClean="0"/>
              <a:t>5/18/18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2885CD-BBCB-8D42-8DB7-70887F8282E4}" type="slidenum">
              <a:rPr lang="en-US" smtClean="0"/>
              <a:t>‹#›</a:t>
            </a:fld>
            <a:endParaRPr lang="en-US"/>
          </a:p>
        </p:txBody>
      </p:sp>
    </p:spTree>
    <p:extLst>
      <p:ext uri="{BB962C8B-B14F-4D97-AF65-F5344CB8AC3E}">
        <p14:creationId xmlns:p14="http://schemas.microsoft.com/office/powerpoint/2010/main" val="1020507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885CD-BBCB-8D42-8DB7-70887F8282E4}" type="slidenum">
              <a:rPr lang="en-US" smtClean="0"/>
              <a:t>0</a:t>
            </a:fld>
            <a:endParaRPr lang="en-US"/>
          </a:p>
        </p:txBody>
      </p:sp>
    </p:spTree>
    <p:extLst>
      <p:ext uri="{BB962C8B-B14F-4D97-AF65-F5344CB8AC3E}">
        <p14:creationId xmlns:p14="http://schemas.microsoft.com/office/powerpoint/2010/main" val="2015444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885CD-BBCB-8D42-8DB7-70887F8282E4}" type="slidenum">
              <a:rPr lang="en-US" smtClean="0"/>
              <a:t>10</a:t>
            </a:fld>
            <a:endParaRPr lang="en-US"/>
          </a:p>
        </p:txBody>
      </p:sp>
    </p:spTree>
    <p:extLst>
      <p:ext uri="{BB962C8B-B14F-4D97-AF65-F5344CB8AC3E}">
        <p14:creationId xmlns:p14="http://schemas.microsoft.com/office/powerpoint/2010/main" val="1009496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885CD-BBCB-8D42-8DB7-70887F8282E4}" type="slidenum">
              <a:rPr lang="en-US" smtClean="0"/>
              <a:t>11</a:t>
            </a:fld>
            <a:endParaRPr lang="en-US"/>
          </a:p>
        </p:txBody>
      </p:sp>
    </p:spTree>
    <p:extLst>
      <p:ext uri="{BB962C8B-B14F-4D97-AF65-F5344CB8AC3E}">
        <p14:creationId xmlns:p14="http://schemas.microsoft.com/office/powerpoint/2010/main" val="187480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885CD-BBCB-8D42-8DB7-70887F8282E4}" type="slidenum">
              <a:rPr lang="en-US" smtClean="0"/>
              <a:t>12</a:t>
            </a:fld>
            <a:endParaRPr lang="en-US"/>
          </a:p>
        </p:txBody>
      </p:sp>
    </p:spTree>
    <p:extLst>
      <p:ext uri="{BB962C8B-B14F-4D97-AF65-F5344CB8AC3E}">
        <p14:creationId xmlns:p14="http://schemas.microsoft.com/office/powerpoint/2010/main" val="1996043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885CD-BBCB-8D42-8DB7-70887F8282E4}" type="slidenum">
              <a:rPr lang="en-US" smtClean="0"/>
              <a:t>15</a:t>
            </a:fld>
            <a:endParaRPr lang="en-US"/>
          </a:p>
        </p:txBody>
      </p:sp>
    </p:spTree>
    <p:extLst>
      <p:ext uri="{BB962C8B-B14F-4D97-AF65-F5344CB8AC3E}">
        <p14:creationId xmlns:p14="http://schemas.microsoft.com/office/powerpoint/2010/main" val="473781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885CD-BBCB-8D42-8DB7-70887F8282E4}" type="slidenum">
              <a:rPr lang="en-US" smtClean="0"/>
              <a:t>16</a:t>
            </a:fld>
            <a:endParaRPr lang="en-US"/>
          </a:p>
        </p:txBody>
      </p:sp>
    </p:spTree>
    <p:extLst>
      <p:ext uri="{BB962C8B-B14F-4D97-AF65-F5344CB8AC3E}">
        <p14:creationId xmlns:p14="http://schemas.microsoft.com/office/powerpoint/2010/main" val="1041481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885CD-BBCB-8D42-8DB7-70887F8282E4}" type="slidenum">
              <a:rPr lang="en-US" smtClean="0"/>
              <a:t>18</a:t>
            </a:fld>
            <a:endParaRPr lang="en-US"/>
          </a:p>
        </p:txBody>
      </p:sp>
    </p:spTree>
    <p:extLst>
      <p:ext uri="{BB962C8B-B14F-4D97-AF65-F5344CB8AC3E}">
        <p14:creationId xmlns:p14="http://schemas.microsoft.com/office/powerpoint/2010/main" val="407621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Molecular dynamics simulations is a widely used computational tool to describe the collective motions of a system of interacting particles. Traditionally, every atom in the system is represented explicitly. Although such an all-atom approach provides high accuracy, it is computationally very expensive and therefore limited to small system sizes (e.g., a single protein) and short time scales (nanoseconds).  To alleviate this problem, coarse-grained (CG) models have gained a lot of popularity in the field of molecular simulations lately. By uniting small groups of atoms into effective interaction sites (“beads”), the simulation costs are strongly reduced and the temporal evolution of much larger systems can be followed over much longer time scales.</a:t>
            </a:r>
            <a:endParaRPr lang="en-US" dirty="0"/>
          </a:p>
        </p:txBody>
      </p:sp>
      <p:sp>
        <p:nvSpPr>
          <p:cNvPr id="4" name="Date Placeholder 3"/>
          <p:cNvSpPr>
            <a:spLocks noGrp="1"/>
          </p:cNvSpPr>
          <p:nvPr>
            <p:ph type="dt" idx="10"/>
          </p:nvPr>
        </p:nvSpPr>
        <p:spPr/>
        <p:txBody>
          <a:bodyPr/>
          <a:lstStyle/>
          <a:p>
            <a:fld id="{BE001C05-59A6-5D47-9D60-158CD003B3CE}" type="datetime1">
              <a:rPr lang="it-IT" smtClean="0"/>
              <a:t>18/05/18</a:t>
            </a:fld>
            <a:endParaRPr lang="en-US"/>
          </a:p>
        </p:txBody>
      </p:sp>
      <p:sp>
        <p:nvSpPr>
          <p:cNvPr id="5" name="Slide Number Placeholder 4"/>
          <p:cNvSpPr>
            <a:spLocks noGrp="1"/>
          </p:cNvSpPr>
          <p:nvPr>
            <p:ph type="sldNum" sz="quarter" idx="11"/>
          </p:nvPr>
        </p:nvSpPr>
        <p:spPr/>
        <p:txBody>
          <a:bodyPr/>
          <a:lstStyle/>
          <a:p>
            <a:fld id="{27D3EEA1-F049-4D4D-83F5-F1F92219879B}" type="slidenum">
              <a:rPr lang="en-US" smtClean="0"/>
              <a:t>19</a:t>
            </a:fld>
            <a:endParaRPr lang="en-US"/>
          </a:p>
        </p:txBody>
      </p:sp>
    </p:spTree>
    <p:extLst>
      <p:ext uri="{BB962C8B-B14F-4D97-AF65-F5344CB8AC3E}">
        <p14:creationId xmlns:p14="http://schemas.microsoft.com/office/powerpoint/2010/main" val="1250461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064171-CB0A-A943-AE71-371156AE0B40}" type="slidenum">
              <a:rPr lang="en-US" smtClean="0"/>
              <a:t>24</a:t>
            </a:fld>
            <a:endParaRPr lang="en-US"/>
          </a:p>
        </p:txBody>
      </p:sp>
    </p:spTree>
    <p:extLst>
      <p:ext uri="{BB962C8B-B14F-4D97-AF65-F5344CB8AC3E}">
        <p14:creationId xmlns:p14="http://schemas.microsoft.com/office/powerpoint/2010/main" val="2114108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885CD-BBCB-8D42-8DB7-70887F8282E4}" type="slidenum">
              <a:rPr lang="en-US" smtClean="0"/>
              <a:t>25</a:t>
            </a:fld>
            <a:endParaRPr lang="en-US"/>
          </a:p>
        </p:txBody>
      </p:sp>
    </p:spTree>
    <p:extLst>
      <p:ext uri="{BB962C8B-B14F-4D97-AF65-F5344CB8AC3E}">
        <p14:creationId xmlns:p14="http://schemas.microsoft.com/office/powerpoint/2010/main" val="1117676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885CD-BBCB-8D42-8DB7-70887F8282E4}" type="slidenum">
              <a:rPr lang="en-US" smtClean="0"/>
              <a:t>27</a:t>
            </a:fld>
            <a:endParaRPr lang="en-US"/>
          </a:p>
        </p:txBody>
      </p:sp>
    </p:spTree>
    <p:extLst>
      <p:ext uri="{BB962C8B-B14F-4D97-AF65-F5344CB8AC3E}">
        <p14:creationId xmlns:p14="http://schemas.microsoft.com/office/powerpoint/2010/main" val="1893623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2FA65167-A448-41E0-A73F-CA2C0F23102C}" type="slidenum">
              <a:rPr lang="en-US" smtClean="0"/>
              <a:t>1</a:t>
            </a:fld>
            <a:endParaRPr lang="en-US"/>
          </a:p>
        </p:txBody>
      </p:sp>
    </p:spTree>
    <p:extLst>
      <p:ext uri="{BB962C8B-B14F-4D97-AF65-F5344CB8AC3E}">
        <p14:creationId xmlns:p14="http://schemas.microsoft.com/office/powerpoint/2010/main" val="2052843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885CD-BBCB-8D42-8DB7-70887F8282E4}" type="slidenum">
              <a:rPr lang="en-US" smtClean="0"/>
              <a:t>28</a:t>
            </a:fld>
            <a:endParaRPr lang="en-US"/>
          </a:p>
        </p:txBody>
      </p:sp>
    </p:spTree>
    <p:extLst>
      <p:ext uri="{BB962C8B-B14F-4D97-AF65-F5344CB8AC3E}">
        <p14:creationId xmlns:p14="http://schemas.microsoft.com/office/powerpoint/2010/main" val="422331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885CD-BBCB-8D42-8DB7-70887F8282E4}" type="slidenum">
              <a:rPr lang="en-US" smtClean="0"/>
              <a:t>29</a:t>
            </a:fld>
            <a:endParaRPr lang="en-US"/>
          </a:p>
        </p:txBody>
      </p:sp>
    </p:spTree>
    <p:extLst>
      <p:ext uri="{BB962C8B-B14F-4D97-AF65-F5344CB8AC3E}">
        <p14:creationId xmlns:p14="http://schemas.microsoft.com/office/powerpoint/2010/main" val="1117298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885CD-BBCB-8D42-8DB7-70887F8282E4}" type="slidenum">
              <a:rPr lang="en-US" smtClean="0"/>
              <a:t>30</a:t>
            </a:fld>
            <a:endParaRPr lang="en-US"/>
          </a:p>
        </p:txBody>
      </p:sp>
    </p:spTree>
    <p:extLst>
      <p:ext uri="{BB962C8B-B14F-4D97-AF65-F5344CB8AC3E}">
        <p14:creationId xmlns:p14="http://schemas.microsoft.com/office/powerpoint/2010/main" val="983459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885CD-BBCB-8D42-8DB7-70887F8282E4}" type="slidenum">
              <a:rPr lang="en-US" smtClean="0"/>
              <a:t>31</a:t>
            </a:fld>
            <a:endParaRPr lang="en-US"/>
          </a:p>
        </p:txBody>
      </p:sp>
    </p:spTree>
    <p:extLst>
      <p:ext uri="{BB962C8B-B14F-4D97-AF65-F5344CB8AC3E}">
        <p14:creationId xmlns:p14="http://schemas.microsoft.com/office/powerpoint/2010/main" val="1052561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064171-CB0A-A943-AE71-371156AE0B40}" type="slidenum">
              <a:rPr lang="en-US" smtClean="0"/>
              <a:t>32</a:t>
            </a:fld>
            <a:endParaRPr lang="en-US"/>
          </a:p>
        </p:txBody>
      </p:sp>
    </p:spTree>
    <p:extLst>
      <p:ext uri="{BB962C8B-B14F-4D97-AF65-F5344CB8AC3E}">
        <p14:creationId xmlns:p14="http://schemas.microsoft.com/office/powerpoint/2010/main" val="904006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885CD-BBCB-8D42-8DB7-70887F8282E4}" type="slidenum">
              <a:rPr lang="en-US" smtClean="0"/>
              <a:t>33</a:t>
            </a:fld>
            <a:endParaRPr lang="en-US"/>
          </a:p>
        </p:txBody>
      </p:sp>
    </p:spTree>
    <p:extLst>
      <p:ext uri="{BB962C8B-B14F-4D97-AF65-F5344CB8AC3E}">
        <p14:creationId xmlns:p14="http://schemas.microsoft.com/office/powerpoint/2010/main" val="1444041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885CD-BBCB-8D42-8DB7-70887F8282E4}" type="slidenum">
              <a:rPr lang="en-US" smtClean="0"/>
              <a:t>34</a:t>
            </a:fld>
            <a:endParaRPr lang="en-US"/>
          </a:p>
        </p:txBody>
      </p:sp>
    </p:spTree>
    <p:extLst>
      <p:ext uri="{BB962C8B-B14F-4D97-AF65-F5344CB8AC3E}">
        <p14:creationId xmlns:p14="http://schemas.microsoft.com/office/powerpoint/2010/main" val="97785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885CD-BBCB-8D42-8DB7-70887F8282E4}" type="slidenum">
              <a:rPr lang="en-US" smtClean="0"/>
              <a:t>35</a:t>
            </a:fld>
            <a:endParaRPr lang="en-US"/>
          </a:p>
        </p:txBody>
      </p:sp>
    </p:spTree>
    <p:extLst>
      <p:ext uri="{BB962C8B-B14F-4D97-AF65-F5344CB8AC3E}">
        <p14:creationId xmlns:p14="http://schemas.microsoft.com/office/powerpoint/2010/main" val="1967332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885CD-BBCB-8D42-8DB7-70887F8282E4}" type="slidenum">
              <a:rPr lang="en-US" smtClean="0"/>
              <a:t>37</a:t>
            </a:fld>
            <a:endParaRPr lang="en-US"/>
          </a:p>
        </p:txBody>
      </p:sp>
    </p:spTree>
    <p:extLst>
      <p:ext uri="{BB962C8B-B14F-4D97-AF65-F5344CB8AC3E}">
        <p14:creationId xmlns:p14="http://schemas.microsoft.com/office/powerpoint/2010/main" val="10050177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885CD-BBCB-8D42-8DB7-70887F8282E4}" type="slidenum">
              <a:rPr lang="en-US" smtClean="0"/>
              <a:t>40</a:t>
            </a:fld>
            <a:endParaRPr lang="en-US"/>
          </a:p>
        </p:txBody>
      </p:sp>
    </p:spTree>
    <p:extLst>
      <p:ext uri="{BB962C8B-B14F-4D97-AF65-F5344CB8AC3E}">
        <p14:creationId xmlns:p14="http://schemas.microsoft.com/office/powerpoint/2010/main" val="1863121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885CD-BBCB-8D42-8DB7-70887F8282E4}" type="slidenum">
              <a:rPr lang="en-US" smtClean="0"/>
              <a:t>2</a:t>
            </a:fld>
            <a:endParaRPr lang="en-US"/>
          </a:p>
        </p:txBody>
      </p:sp>
    </p:spTree>
    <p:extLst>
      <p:ext uri="{BB962C8B-B14F-4D97-AF65-F5344CB8AC3E}">
        <p14:creationId xmlns:p14="http://schemas.microsoft.com/office/powerpoint/2010/main" val="1379759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smtClean="0"/>
              <a:t>Last, I would</a:t>
            </a:r>
            <a:r>
              <a:rPr lang="en-US" baseline="0" noProof="0" dirty="0" smtClean="0"/>
              <a:t> like to thank all the members of the biophysics group of the Tor </a:t>
            </a:r>
            <a:r>
              <a:rPr lang="en-US" baseline="0" noProof="0" dirty="0" err="1" smtClean="0"/>
              <a:t>Vergata</a:t>
            </a:r>
            <a:r>
              <a:rPr lang="en-US" baseline="0" noProof="0" dirty="0" smtClean="0"/>
              <a:t> University in Rome and all of you </a:t>
            </a:r>
            <a:r>
              <a:rPr lang="en-US" noProof="0" dirty="0" smtClean="0"/>
              <a:t>for your attention</a:t>
            </a:r>
            <a:endParaRPr lang="en-US" noProof="0" dirty="0"/>
          </a:p>
        </p:txBody>
      </p:sp>
      <p:sp>
        <p:nvSpPr>
          <p:cNvPr id="4" name="Segnaposto numero diapositiva 3"/>
          <p:cNvSpPr>
            <a:spLocks noGrp="1"/>
          </p:cNvSpPr>
          <p:nvPr>
            <p:ph type="sldNum" sz="quarter" idx="10"/>
          </p:nvPr>
        </p:nvSpPr>
        <p:spPr/>
        <p:txBody>
          <a:bodyPr/>
          <a:lstStyle/>
          <a:p>
            <a:fld id="{7318B6E0-7B27-4CA4-AEB1-E3459A9C692C}" type="slidenum">
              <a:rPr lang="en-GB" smtClean="0"/>
              <a:t>41</a:t>
            </a:fld>
            <a:endParaRPr lang="en-GB"/>
          </a:p>
        </p:txBody>
      </p:sp>
      <p:sp>
        <p:nvSpPr>
          <p:cNvPr id="5" name="Date Placeholder 4"/>
          <p:cNvSpPr>
            <a:spLocks noGrp="1"/>
          </p:cNvSpPr>
          <p:nvPr>
            <p:ph type="dt" idx="11"/>
          </p:nvPr>
        </p:nvSpPr>
        <p:spPr/>
        <p:txBody>
          <a:bodyPr/>
          <a:lstStyle/>
          <a:p>
            <a:fld id="{DC3DFB45-AF75-3D4F-9D91-47975BB605BC}" type="datetime1">
              <a:rPr lang="it-IT" smtClean="0"/>
              <a:t>18/05/18</a:t>
            </a:fld>
            <a:endParaRPr lang="en-US"/>
          </a:p>
        </p:txBody>
      </p:sp>
    </p:spTree>
    <p:extLst>
      <p:ext uri="{BB962C8B-B14F-4D97-AF65-F5344CB8AC3E}">
        <p14:creationId xmlns:p14="http://schemas.microsoft.com/office/powerpoint/2010/main" val="1175817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Bragg diffraction occurs when scattering amplitudes add </a:t>
            </a:r>
            <a:r>
              <a:rPr lang="en-US" sz="1200" b="0" i="1" kern="1200" dirty="0" smtClean="0">
                <a:solidFill>
                  <a:schemeClr val="tx1"/>
                </a:solidFill>
                <a:effectLst/>
                <a:latin typeface="+mn-lt"/>
                <a:ea typeface="+mn-ea"/>
                <a:cs typeface="+mn-cs"/>
              </a:rPr>
              <a:t>constructively</a:t>
            </a:r>
            <a:r>
              <a:rPr lang="en-US" sz="1200" b="0" i="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922885CD-BBCB-8D42-8DB7-70887F8282E4}" type="slidenum">
              <a:rPr lang="en-US" smtClean="0"/>
              <a:t>4</a:t>
            </a:fld>
            <a:endParaRPr lang="en-US"/>
          </a:p>
        </p:txBody>
      </p:sp>
    </p:spTree>
    <p:extLst>
      <p:ext uri="{BB962C8B-B14F-4D97-AF65-F5344CB8AC3E}">
        <p14:creationId xmlns:p14="http://schemas.microsoft.com/office/powerpoint/2010/main" val="1717451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0F26C456-4733-8641-9C19-9B2EB2B0803E}" type="slidenum">
              <a:rPr lang="it-IT" altLang="en-US">
                <a:latin typeface="Arial" charset="0"/>
              </a:rPr>
              <a:pPr>
                <a:spcBef>
                  <a:spcPct val="0"/>
                </a:spcBef>
              </a:pPr>
              <a:t>5</a:t>
            </a:fld>
            <a:endParaRPr lang="it-IT" altLang="en-US">
              <a:latin typeface="Arial"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it-IT" altLang="en-US" dirty="0">
              <a:latin typeface="Arial" charset="0"/>
            </a:endParaRPr>
          </a:p>
        </p:txBody>
      </p:sp>
    </p:spTree>
    <p:extLst>
      <p:ext uri="{BB962C8B-B14F-4D97-AF65-F5344CB8AC3E}">
        <p14:creationId xmlns:p14="http://schemas.microsoft.com/office/powerpoint/2010/main" val="663079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CD1EA58E-D453-1D40-A814-4E10EAE3D87D}" type="slidenum">
              <a:rPr lang="it-IT" altLang="en-US">
                <a:latin typeface="Arial" charset="0"/>
              </a:rPr>
              <a:pPr>
                <a:spcBef>
                  <a:spcPct val="0"/>
                </a:spcBef>
              </a:pPr>
              <a:t>6</a:t>
            </a:fld>
            <a:endParaRPr lang="it-IT" altLang="en-US">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200" dirty="0" smtClean="0">
                <a:solidFill>
                  <a:srgbClr val="252525"/>
                </a:solidFill>
                <a:ea typeface="Times New Roman" charset="0"/>
                <a:cs typeface="Times New Roman" charset="0"/>
              </a:rPr>
              <a:t>Molecules </a:t>
            </a:r>
            <a:r>
              <a:rPr lang="en-GB" altLang="en-US" sz="1200" dirty="0" smtClean="0">
                <a:ea typeface="Times New Roman" charset="0"/>
                <a:cs typeface="Times New Roman" charset="0"/>
              </a:rPr>
              <a:t>tend to form crystals when the solution in which they are dissolved becomes supersaturated</a:t>
            </a:r>
          </a:p>
          <a:p>
            <a:pPr marL="0" marR="0" indent="0" algn="l" defTabSz="914400" rtl="0" eaLnBrk="1" fontAlgn="auto" latinLnBrk="0" hangingPunct="1">
              <a:lnSpc>
                <a:spcPct val="100000"/>
              </a:lnSpc>
              <a:spcBef>
                <a:spcPts val="0"/>
              </a:spcBef>
              <a:spcAft>
                <a:spcPts val="0"/>
              </a:spcAft>
              <a:buClrTx/>
              <a:buSzTx/>
              <a:buFontTx/>
              <a:buNone/>
              <a:tabLst/>
              <a:defRPr/>
            </a:pPr>
            <a:endParaRPr lang="it-IT" altLang="en-US" sz="1200" dirty="0" smtClean="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it-IT" altLang="en-US" sz="1200" dirty="0" smtClean="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it-IT" altLang="en-US" sz="1200" dirty="0" smtClean="0">
                <a:ea typeface="Times New Roman" charset="0"/>
                <a:cs typeface="Times New Roman" charset="0"/>
              </a:rPr>
              <a:t>Screening of </a:t>
            </a:r>
            <a:r>
              <a:rPr lang="it-IT" altLang="en-US" sz="1200" dirty="0" err="1" smtClean="0">
                <a:ea typeface="Times New Roman" charset="0"/>
                <a:cs typeface="Times New Roman" charset="0"/>
              </a:rPr>
              <a:t>several</a:t>
            </a:r>
            <a:r>
              <a:rPr lang="it-IT" altLang="en-US" sz="1200" dirty="0" smtClean="0">
                <a:ea typeface="Times New Roman" charset="0"/>
                <a:cs typeface="Times New Roman" charset="0"/>
              </a:rPr>
              <a:t> </a:t>
            </a:r>
            <a:r>
              <a:rPr lang="it-IT" altLang="en-US" sz="1200" dirty="0" err="1" smtClean="0">
                <a:ea typeface="Times New Roman" charset="0"/>
                <a:cs typeface="Times New Roman" charset="0"/>
              </a:rPr>
              <a:t>crystallization</a:t>
            </a:r>
            <a:r>
              <a:rPr lang="it-IT" altLang="en-US" sz="1200" dirty="0" smtClean="0">
                <a:ea typeface="Times New Roman" charset="0"/>
                <a:cs typeface="Times New Roman" charset="0"/>
              </a:rPr>
              <a:t> </a:t>
            </a:r>
            <a:r>
              <a:rPr lang="it-IT" altLang="en-US" sz="1200" dirty="0" err="1" smtClean="0">
                <a:ea typeface="Times New Roman" charset="0"/>
                <a:cs typeface="Times New Roman" charset="0"/>
              </a:rPr>
              <a:t>conditions</a:t>
            </a:r>
            <a:r>
              <a:rPr lang="it-IT" altLang="en-US" sz="1200" dirty="0" smtClean="0">
                <a:ea typeface="Times New Roman" charset="0"/>
                <a:cs typeface="Times New Roman" charset="0"/>
              </a:rPr>
              <a:t> </a:t>
            </a:r>
            <a:r>
              <a:rPr lang="it-IT" altLang="en-US" sz="1200" dirty="0" err="1" smtClean="0">
                <a:ea typeface="Times New Roman" charset="0"/>
                <a:cs typeface="Times New Roman" charset="0"/>
              </a:rPr>
              <a:t>is</a:t>
            </a:r>
            <a:r>
              <a:rPr lang="it-IT" altLang="en-US" sz="1200" dirty="0" smtClean="0">
                <a:ea typeface="Times New Roman" charset="0"/>
                <a:cs typeface="Times New Roman" charset="0"/>
              </a:rPr>
              <a:t> </a:t>
            </a:r>
            <a:r>
              <a:rPr lang="it-IT" altLang="en-US" sz="1200" dirty="0" err="1" smtClean="0">
                <a:ea typeface="Times New Roman" charset="0"/>
                <a:cs typeface="Times New Roman" charset="0"/>
              </a:rPr>
              <a:t>often</a:t>
            </a:r>
            <a:r>
              <a:rPr lang="it-IT" altLang="en-US" sz="1200" dirty="0" smtClean="0">
                <a:ea typeface="Times New Roman" charset="0"/>
                <a:cs typeface="Times New Roman" charset="0"/>
              </a:rPr>
              <a:t> </a:t>
            </a:r>
            <a:r>
              <a:rPr lang="it-IT" altLang="en-US" sz="1200" dirty="0" err="1" smtClean="0">
                <a:ea typeface="Times New Roman" charset="0"/>
                <a:cs typeface="Times New Roman" charset="0"/>
              </a:rPr>
              <a:t>necessary</a:t>
            </a:r>
            <a:r>
              <a:rPr lang="it-IT" altLang="en-US" sz="1200" dirty="0" smtClean="0">
                <a:ea typeface="Times New Roman" charset="0"/>
                <a:cs typeface="Times New Roman" charset="0"/>
              </a:rPr>
              <a:t> (and </a:t>
            </a:r>
            <a:r>
              <a:rPr lang="it-IT" altLang="en-US" sz="1200" dirty="0" err="1" smtClean="0">
                <a:ea typeface="Times New Roman" charset="0"/>
                <a:cs typeface="Times New Roman" charset="0"/>
              </a:rPr>
              <a:t>sometimes</a:t>
            </a:r>
            <a:r>
              <a:rPr lang="it-IT" altLang="en-US" sz="1200" dirty="0" smtClean="0">
                <a:ea typeface="Times New Roman" charset="0"/>
                <a:cs typeface="Times New Roman" charset="0"/>
              </a:rPr>
              <a:t> </a:t>
            </a:r>
            <a:r>
              <a:rPr lang="it-IT" altLang="en-US" sz="1200" dirty="0" err="1" smtClean="0">
                <a:ea typeface="Times New Roman" charset="0"/>
                <a:cs typeface="Times New Roman" charset="0"/>
              </a:rPr>
              <a:t>not</a:t>
            </a:r>
            <a:r>
              <a:rPr lang="it-IT" altLang="en-US" sz="1200" dirty="0" smtClean="0">
                <a:ea typeface="Times New Roman" charset="0"/>
                <a:cs typeface="Times New Roman" charset="0"/>
              </a:rPr>
              <a:t> </a:t>
            </a:r>
            <a:r>
              <a:rPr lang="it-IT" altLang="en-US" sz="1200" dirty="0" err="1" smtClean="0">
                <a:ea typeface="Times New Roman" charset="0"/>
                <a:cs typeface="Times New Roman" charset="0"/>
              </a:rPr>
              <a:t>sufficient</a:t>
            </a:r>
            <a:r>
              <a:rPr lang="it-IT" altLang="en-US" sz="1200" dirty="0" smtClean="0">
                <a:ea typeface="Times New Roman" charset="0"/>
                <a:cs typeface="Times New Roman" charset="0"/>
              </a:rPr>
              <a:t>) to </a:t>
            </a:r>
            <a:r>
              <a:rPr lang="it-IT" altLang="en-US" sz="1200" dirty="0" err="1" smtClean="0">
                <a:ea typeface="Times New Roman" charset="0"/>
                <a:cs typeface="Times New Roman" charset="0"/>
              </a:rPr>
              <a:t>grow</a:t>
            </a:r>
            <a:r>
              <a:rPr lang="it-IT" altLang="en-US" sz="1200" dirty="0" smtClean="0">
                <a:ea typeface="Times New Roman" charset="0"/>
                <a:cs typeface="Times New Roman" charset="0"/>
              </a:rPr>
              <a:t> </a:t>
            </a:r>
            <a:r>
              <a:rPr lang="it-IT" altLang="en-US" sz="1200" b="1" dirty="0" smtClean="0">
                <a:ea typeface="Times New Roman" charset="0"/>
                <a:cs typeface="Times New Roman" charset="0"/>
              </a:rPr>
              <a:t>‘high </a:t>
            </a:r>
            <a:r>
              <a:rPr lang="it-IT" altLang="en-US" sz="1200" b="1" dirty="0" err="1" smtClean="0">
                <a:ea typeface="Times New Roman" charset="0"/>
                <a:cs typeface="Times New Roman" charset="0"/>
              </a:rPr>
              <a:t>quality</a:t>
            </a:r>
            <a:r>
              <a:rPr lang="it-IT" altLang="en-US" sz="1200" b="1" dirty="0" smtClean="0">
                <a:ea typeface="Times New Roman" charset="0"/>
                <a:cs typeface="Times New Roman" charset="0"/>
              </a:rPr>
              <a:t>’ </a:t>
            </a:r>
            <a:r>
              <a:rPr lang="it-IT" altLang="en-US" sz="1200" dirty="0" err="1" smtClean="0">
                <a:ea typeface="Times New Roman" charset="0"/>
                <a:cs typeface="Times New Roman" charset="0"/>
              </a:rPr>
              <a:t>protein</a:t>
            </a:r>
            <a:r>
              <a:rPr lang="it-IT" altLang="en-US" sz="1200" dirty="0" smtClean="0">
                <a:ea typeface="Times New Roman" charset="0"/>
                <a:cs typeface="Times New Roman" charset="0"/>
              </a:rPr>
              <a:t> </a:t>
            </a:r>
            <a:r>
              <a:rPr lang="it-IT" altLang="en-US" sz="1200" dirty="0" err="1" smtClean="0">
                <a:ea typeface="Times New Roman" charset="0"/>
                <a:cs typeface="Times New Roman" charset="0"/>
              </a:rPr>
              <a:t>crystals</a:t>
            </a:r>
            <a:endParaRPr lang="en-GB" altLang="en-US" sz="1200" dirty="0" smtClean="0">
              <a:ea typeface="Times New Roman" charset="0"/>
              <a:cs typeface="Times New Roman" charset="0"/>
            </a:endParaRPr>
          </a:p>
          <a:p>
            <a:pPr>
              <a:spcBef>
                <a:spcPct val="0"/>
              </a:spcBef>
              <a:buFontTx/>
              <a:buNone/>
            </a:pPr>
            <a:r>
              <a:rPr lang="it-IT" altLang="en-US" sz="1200" b="1" dirty="0" smtClean="0">
                <a:ea typeface="Times New Roman" charset="0"/>
                <a:cs typeface="Times New Roman" charset="0"/>
              </a:rPr>
              <a:t>‘high </a:t>
            </a:r>
            <a:r>
              <a:rPr lang="it-IT" altLang="en-US" sz="1200" b="1" dirty="0" err="1" smtClean="0">
                <a:ea typeface="Times New Roman" charset="0"/>
                <a:cs typeface="Times New Roman" charset="0"/>
              </a:rPr>
              <a:t>quality</a:t>
            </a:r>
            <a:r>
              <a:rPr lang="it-IT" altLang="en-US" sz="1200" b="1" dirty="0" smtClean="0">
                <a:ea typeface="Times New Roman" charset="0"/>
                <a:cs typeface="Times New Roman" charset="0"/>
              </a:rPr>
              <a:t>’ </a:t>
            </a:r>
            <a:r>
              <a:rPr lang="it-IT" altLang="en-US" sz="1200" b="1" dirty="0" err="1" smtClean="0">
                <a:ea typeface="Times New Roman" charset="0"/>
                <a:cs typeface="Times New Roman" charset="0"/>
              </a:rPr>
              <a:t>crystal</a:t>
            </a:r>
            <a:r>
              <a:rPr lang="it-IT" altLang="en-US" sz="1200" dirty="0" smtClean="0">
                <a:ea typeface="Times New Roman" charset="0"/>
                <a:cs typeface="Times New Roman" charset="0"/>
              </a:rPr>
              <a:t>:</a:t>
            </a:r>
          </a:p>
          <a:p>
            <a:pPr>
              <a:spcBef>
                <a:spcPct val="0"/>
              </a:spcBef>
              <a:buFontTx/>
              <a:buNone/>
            </a:pPr>
            <a:r>
              <a:rPr lang="it-IT" altLang="en-US" sz="1200" dirty="0" smtClean="0">
                <a:ea typeface="Times New Roman" charset="0"/>
                <a:cs typeface="Times New Roman" charset="0"/>
              </a:rPr>
              <a:t>-</a:t>
            </a:r>
            <a:r>
              <a:rPr lang="it-IT" altLang="en-US" sz="1200" dirty="0" err="1" smtClean="0">
                <a:ea typeface="Times New Roman" charset="0"/>
                <a:cs typeface="Times New Roman" charset="0"/>
              </a:rPr>
              <a:t>Not</a:t>
            </a:r>
            <a:r>
              <a:rPr lang="it-IT" altLang="en-US" sz="1200" dirty="0" smtClean="0">
                <a:ea typeface="Times New Roman" charset="0"/>
                <a:cs typeface="Times New Roman" charset="0"/>
              </a:rPr>
              <a:t> </a:t>
            </a:r>
            <a:r>
              <a:rPr lang="it-IT" altLang="en-US" sz="1200" dirty="0" err="1" smtClean="0">
                <a:ea typeface="Times New Roman" charset="0"/>
                <a:cs typeface="Times New Roman" charset="0"/>
              </a:rPr>
              <a:t>too</a:t>
            </a:r>
            <a:r>
              <a:rPr lang="it-IT" altLang="en-US" sz="1200" dirty="0" smtClean="0">
                <a:ea typeface="Times New Roman" charset="0"/>
                <a:cs typeface="Times New Roman" charset="0"/>
              </a:rPr>
              <a:t> </a:t>
            </a:r>
            <a:r>
              <a:rPr lang="it-IT" altLang="en-US" sz="1200" dirty="0" err="1" smtClean="0">
                <a:ea typeface="Times New Roman" charset="0"/>
                <a:cs typeface="Times New Roman" charset="0"/>
              </a:rPr>
              <a:t>many</a:t>
            </a:r>
            <a:r>
              <a:rPr lang="it-IT" altLang="en-US" sz="1200" dirty="0" smtClean="0">
                <a:ea typeface="Times New Roman" charset="0"/>
                <a:cs typeface="Times New Roman" charset="0"/>
              </a:rPr>
              <a:t> </a:t>
            </a:r>
            <a:r>
              <a:rPr lang="it-IT" altLang="en-US" sz="1200" dirty="0" err="1" smtClean="0">
                <a:ea typeface="Times New Roman" charset="0"/>
                <a:cs typeface="Times New Roman" charset="0"/>
              </a:rPr>
              <a:t>defects</a:t>
            </a:r>
            <a:endParaRPr lang="it-IT" altLang="en-US" sz="1200" dirty="0" smtClean="0">
              <a:ea typeface="Times New Roman" charset="0"/>
              <a:cs typeface="Times New Roman" charset="0"/>
            </a:endParaRPr>
          </a:p>
          <a:p>
            <a:pPr>
              <a:spcBef>
                <a:spcPct val="0"/>
              </a:spcBef>
              <a:buFontTx/>
              <a:buNone/>
            </a:pPr>
            <a:r>
              <a:rPr lang="it-IT" altLang="en-US" sz="1200" dirty="0" smtClean="0">
                <a:ea typeface="Times New Roman" charset="0"/>
                <a:cs typeface="Times New Roman" charset="0"/>
              </a:rPr>
              <a:t>-Big </a:t>
            </a:r>
            <a:r>
              <a:rPr lang="it-IT" altLang="en-US" sz="1200" dirty="0" err="1" smtClean="0">
                <a:ea typeface="Times New Roman" charset="0"/>
                <a:cs typeface="Times New Roman" charset="0"/>
              </a:rPr>
              <a:t>enough</a:t>
            </a:r>
            <a:r>
              <a:rPr lang="it-IT" altLang="en-US" sz="1200" dirty="0" smtClean="0">
                <a:ea typeface="Times New Roman" charset="0"/>
                <a:cs typeface="Times New Roman" charset="0"/>
              </a:rPr>
              <a:t> to </a:t>
            </a:r>
            <a:r>
              <a:rPr lang="it-IT" altLang="en-US" sz="1200" dirty="0" err="1" smtClean="0">
                <a:ea typeface="Times New Roman" charset="0"/>
                <a:cs typeface="Times New Roman" charset="0"/>
              </a:rPr>
              <a:t>give</a:t>
            </a:r>
            <a:r>
              <a:rPr lang="it-IT" altLang="en-US" sz="1200" dirty="0" smtClean="0">
                <a:ea typeface="Times New Roman" charset="0"/>
                <a:cs typeface="Times New Roman" charset="0"/>
              </a:rPr>
              <a:t> </a:t>
            </a:r>
            <a:r>
              <a:rPr lang="it-IT" altLang="en-US" sz="1200" dirty="0" err="1" smtClean="0">
                <a:ea typeface="Times New Roman" charset="0"/>
                <a:cs typeface="Times New Roman" charset="0"/>
              </a:rPr>
              <a:t>good</a:t>
            </a:r>
            <a:r>
              <a:rPr lang="it-IT" altLang="en-US" sz="1200" dirty="0" smtClean="0">
                <a:ea typeface="Times New Roman" charset="0"/>
                <a:cs typeface="Times New Roman" charset="0"/>
              </a:rPr>
              <a:t> SNR</a:t>
            </a:r>
          </a:p>
          <a:p>
            <a:pPr eaLnBrk="1" hangingPunct="1"/>
            <a:endParaRPr lang="it-IT" altLang="en-US" dirty="0">
              <a:latin typeface="Arial" charset="0"/>
            </a:endParaRPr>
          </a:p>
        </p:txBody>
      </p:sp>
    </p:spTree>
    <p:extLst>
      <p:ext uri="{BB962C8B-B14F-4D97-AF65-F5344CB8AC3E}">
        <p14:creationId xmlns:p14="http://schemas.microsoft.com/office/powerpoint/2010/main" val="481791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7CCB40-98A7-7C41-A2A8-C52B78412727}" type="slidenum">
              <a:rPr lang="en-US" altLang="en-US"/>
              <a:pPr/>
              <a:t>7</a:t>
            </a:fld>
            <a:endParaRPr lang="en-US" altLang="en-US"/>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endParaRPr lang="en-AU" altLang="en-US"/>
          </a:p>
        </p:txBody>
      </p:sp>
    </p:spTree>
    <p:extLst>
      <p:ext uri="{BB962C8B-B14F-4D97-AF65-F5344CB8AC3E}">
        <p14:creationId xmlns:p14="http://schemas.microsoft.com/office/powerpoint/2010/main" val="1312105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B0F092-AC0F-5A4F-AFD6-6AFDB08848BA}" type="slidenum">
              <a:rPr lang="en-US" altLang="en-US"/>
              <a:pPr/>
              <a:t>8</a:t>
            </a:fld>
            <a:endParaRPr lang="en-US" alt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r>
              <a:rPr lang="en-US" sz="1200" b="0" i="0" kern="1200" dirty="0" smtClean="0">
                <a:solidFill>
                  <a:schemeClr val="tx1"/>
                </a:solidFill>
                <a:effectLst/>
                <a:latin typeface="+mn-lt"/>
                <a:ea typeface="+mn-ea"/>
                <a:cs typeface="+mn-cs"/>
              </a:rPr>
              <a:t>Bragg diffraction occurs when scattering amplitudes add </a:t>
            </a:r>
            <a:r>
              <a:rPr lang="en-US" sz="1200" b="0" i="1" kern="1200" dirty="0" smtClean="0">
                <a:solidFill>
                  <a:schemeClr val="tx1"/>
                </a:solidFill>
                <a:effectLst/>
                <a:latin typeface="+mn-lt"/>
                <a:ea typeface="+mn-ea"/>
                <a:cs typeface="+mn-cs"/>
              </a:rPr>
              <a:t>constructively</a:t>
            </a:r>
            <a:r>
              <a:rPr lang="en-US" sz="1200" b="0" i="0" kern="1200" dirty="0" smtClean="0">
                <a:solidFill>
                  <a:schemeClr val="tx1"/>
                </a:solidFill>
                <a:effectLst/>
                <a:latin typeface="+mn-lt"/>
                <a:ea typeface="+mn-ea"/>
                <a:cs typeface="+mn-cs"/>
              </a:rPr>
              <a:t>. If there is a defect in a crystal lattice (e.g. atom missing or in a slightly 'wrong' position), then the amplitude of the Bragg peak decreases. This 'lost' scattering intensity is redistributed into diffuse scattering. The diffuse scattering thus arises from the local (short range) configuration of the material (not the long-range structural order).</a:t>
            </a:r>
            <a:endParaRPr lang="en-AU" altLang="en-US" dirty="0"/>
          </a:p>
        </p:txBody>
      </p:sp>
    </p:spTree>
    <p:extLst>
      <p:ext uri="{BB962C8B-B14F-4D97-AF65-F5344CB8AC3E}">
        <p14:creationId xmlns:p14="http://schemas.microsoft.com/office/powerpoint/2010/main" val="1627067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224DEA-858D-A04C-81B1-CC4A24118179}" type="slidenum">
              <a:rPr lang="en-US" altLang="en-US"/>
              <a:pPr/>
              <a:t>9</a:t>
            </a:fld>
            <a:endParaRPr lang="en-US" alt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AU" altLang="en-US" dirty="0"/>
          </a:p>
        </p:txBody>
      </p:sp>
    </p:spTree>
    <p:extLst>
      <p:ext uri="{BB962C8B-B14F-4D97-AF65-F5344CB8AC3E}">
        <p14:creationId xmlns:p14="http://schemas.microsoft.com/office/powerpoint/2010/main" val="1661981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p>
            <a:r>
              <a:rPr lang="it-IT" smtClean="0"/>
              <a:t>04/04/18</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C805A-53F6-E646-A211-CDCC79B0086A}" type="slidenum">
              <a:rPr lang="en-US" smtClean="0"/>
              <a:t>‹#›</a:t>
            </a:fld>
            <a:endParaRPr lang="en-US"/>
          </a:p>
        </p:txBody>
      </p:sp>
    </p:spTree>
    <p:extLst>
      <p:ext uri="{BB962C8B-B14F-4D97-AF65-F5344CB8AC3E}">
        <p14:creationId xmlns:p14="http://schemas.microsoft.com/office/powerpoint/2010/main" val="13723575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r>
              <a:rPr lang="it-IT" smtClean="0"/>
              <a:t>04/04/18</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C805A-53F6-E646-A211-CDCC79B0086A}" type="slidenum">
              <a:rPr lang="en-US" smtClean="0"/>
              <a:t>‹#›</a:t>
            </a:fld>
            <a:endParaRPr lang="en-US"/>
          </a:p>
        </p:txBody>
      </p:sp>
    </p:spTree>
    <p:extLst>
      <p:ext uri="{BB962C8B-B14F-4D97-AF65-F5344CB8AC3E}">
        <p14:creationId xmlns:p14="http://schemas.microsoft.com/office/powerpoint/2010/main" val="1064238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r>
              <a:rPr lang="it-IT" smtClean="0"/>
              <a:t>04/04/18</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C805A-53F6-E646-A211-CDCC79B0086A}" type="slidenum">
              <a:rPr lang="en-US" smtClean="0"/>
              <a:t>‹#›</a:t>
            </a:fld>
            <a:endParaRPr lang="en-US"/>
          </a:p>
        </p:txBody>
      </p:sp>
    </p:spTree>
    <p:extLst>
      <p:ext uri="{BB962C8B-B14F-4D97-AF65-F5344CB8AC3E}">
        <p14:creationId xmlns:p14="http://schemas.microsoft.com/office/powerpoint/2010/main" val="266467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r>
              <a:rPr lang="it-IT" smtClean="0"/>
              <a:t>04/04/18</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C805A-53F6-E646-A211-CDCC79B0086A}" type="slidenum">
              <a:rPr lang="en-US" smtClean="0"/>
              <a:t>‹#›</a:t>
            </a:fld>
            <a:endParaRPr lang="en-US"/>
          </a:p>
        </p:txBody>
      </p:sp>
    </p:spTree>
    <p:extLst>
      <p:ext uri="{BB962C8B-B14F-4D97-AF65-F5344CB8AC3E}">
        <p14:creationId xmlns:p14="http://schemas.microsoft.com/office/powerpoint/2010/main" val="150792046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r>
              <a:rPr lang="it-IT" smtClean="0"/>
              <a:t>04/04/18</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C805A-53F6-E646-A211-CDCC79B0086A}" type="slidenum">
              <a:rPr lang="en-US" smtClean="0"/>
              <a:t>‹#›</a:t>
            </a:fld>
            <a:endParaRPr lang="en-US"/>
          </a:p>
        </p:txBody>
      </p:sp>
    </p:spTree>
    <p:extLst>
      <p:ext uri="{BB962C8B-B14F-4D97-AF65-F5344CB8AC3E}">
        <p14:creationId xmlns:p14="http://schemas.microsoft.com/office/powerpoint/2010/main" val="11646865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Click to </a:t>
            </a:r>
            <a:r>
              <a:rPr lang="it-IT" dirty="0" err="1" smtClean="0"/>
              <a:t>edit</a:t>
            </a:r>
            <a:r>
              <a:rPr lang="it-IT" dirty="0" smtClean="0"/>
              <a:t> Master </a:t>
            </a:r>
            <a:r>
              <a:rPr lang="it-IT" dirty="0" err="1" smtClean="0"/>
              <a:t>title</a:t>
            </a:r>
            <a:r>
              <a:rPr lang="it-IT" dirty="0" smtClean="0"/>
              <a:t>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dirty="0" smtClean="0"/>
              <a:t>Click to </a:t>
            </a:r>
            <a:r>
              <a:rPr lang="it-IT" dirty="0" err="1" smtClean="0"/>
              <a:t>edit</a:t>
            </a:r>
            <a:r>
              <a:rPr lang="it-IT" dirty="0" smtClean="0"/>
              <a:t> Master text </a:t>
            </a:r>
            <a:r>
              <a:rPr lang="it-IT" dirty="0" err="1" smtClean="0"/>
              <a:t>styles</a:t>
            </a:r>
            <a:endParaRPr lang="it-IT" dirty="0" smtClean="0"/>
          </a:p>
          <a:p>
            <a:pPr lvl="1"/>
            <a:r>
              <a:rPr lang="it-IT" dirty="0" smtClean="0"/>
              <a:t>Second </a:t>
            </a:r>
            <a:r>
              <a:rPr lang="it-IT" dirty="0" err="1" smtClean="0"/>
              <a:t>level</a:t>
            </a:r>
            <a:endParaRPr lang="it-IT" dirty="0" smtClean="0"/>
          </a:p>
          <a:p>
            <a:pPr lvl="2"/>
            <a:r>
              <a:rPr lang="it-IT" dirty="0" smtClean="0"/>
              <a:t>Third </a:t>
            </a:r>
            <a:r>
              <a:rPr lang="it-IT" dirty="0" err="1" smtClean="0"/>
              <a:t>level</a:t>
            </a:r>
            <a:endParaRPr lang="it-IT" dirty="0" smtClean="0"/>
          </a:p>
          <a:p>
            <a:pPr lvl="3"/>
            <a:r>
              <a:rPr lang="it-IT" dirty="0" err="1" smtClean="0"/>
              <a:t>Fourth</a:t>
            </a:r>
            <a:r>
              <a:rPr lang="it-IT" dirty="0" smtClean="0"/>
              <a:t> </a:t>
            </a:r>
            <a:r>
              <a:rPr lang="it-IT" dirty="0" err="1" smtClean="0"/>
              <a:t>level</a:t>
            </a:r>
            <a:endParaRPr lang="it-IT" dirty="0" smtClean="0"/>
          </a:p>
          <a:p>
            <a:pPr lvl="4"/>
            <a:r>
              <a:rPr lang="it-IT" dirty="0" err="1" smtClean="0"/>
              <a:t>Fifth</a:t>
            </a:r>
            <a:r>
              <a:rPr lang="it-IT" dirty="0" smtClean="0"/>
              <a:t> </a:t>
            </a:r>
            <a:r>
              <a:rPr lang="it-IT" dirty="0" err="1" smtClean="0"/>
              <a:t>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dirty="0" smtClean="0"/>
              <a:t>Click to </a:t>
            </a:r>
            <a:r>
              <a:rPr lang="it-IT" dirty="0" err="1" smtClean="0"/>
              <a:t>edit</a:t>
            </a:r>
            <a:r>
              <a:rPr lang="it-IT" dirty="0" smtClean="0"/>
              <a:t> Master text </a:t>
            </a:r>
            <a:r>
              <a:rPr lang="it-IT" dirty="0" err="1" smtClean="0"/>
              <a:t>styles</a:t>
            </a:r>
            <a:endParaRPr lang="it-IT" dirty="0" smtClean="0"/>
          </a:p>
          <a:p>
            <a:pPr lvl="1"/>
            <a:r>
              <a:rPr lang="it-IT" dirty="0" smtClean="0"/>
              <a:t>Second </a:t>
            </a:r>
            <a:r>
              <a:rPr lang="it-IT" dirty="0" err="1" smtClean="0"/>
              <a:t>level</a:t>
            </a:r>
            <a:endParaRPr lang="it-IT" dirty="0" smtClean="0"/>
          </a:p>
          <a:p>
            <a:pPr lvl="2"/>
            <a:r>
              <a:rPr lang="it-IT" dirty="0" smtClean="0"/>
              <a:t>Third </a:t>
            </a:r>
            <a:r>
              <a:rPr lang="it-IT" dirty="0" err="1" smtClean="0"/>
              <a:t>level</a:t>
            </a:r>
            <a:endParaRPr lang="it-IT" dirty="0" smtClean="0"/>
          </a:p>
          <a:p>
            <a:pPr lvl="3"/>
            <a:r>
              <a:rPr lang="it-IT" dirty="0" err="1" smtClean="0"/>
              <a:t>Fourth</a:t>
            </a:r>
            <a:r>
              <a:rPr lang="it-IT" dirty="0" smtClean="0"/>
              <a:t> </a:t>
            </a:r>
            <a:r>
              <a:rPr lang="it-IT" dirty="0" err="1" smtClean="0"/>
              <a:t>level</a:t>
            </a:r>
            <a:endParaRPr lang="it-IT" dirty="0" smtClean="0"/>
          </a:p>
          <a:p>
            <a:pPr lvl="4"/>
            <a:r>
              <a:rPr lang="it-IT" dirty="0" err="1" smtClean="0"/>
              <a:t>Fifth</a:t>
            </a:r>
            <a:r>
              <a:rPr lang="it-IT" dirty="0" smtClean="0"/>
              <a:t> </a:t>
            </a:r>
            <a:r>
              <a:rPr lang="it-IT" dirty="0" err="1" smtClean="0"/>
              <a:t>level</a:t>
            </a:r>
            <a:endParaRPr lang="en-US" dirty="0"/>
          </a:p>
        </p:txBody>
      </p:sp>
      <p:sp>
        <p:nvSpPr>
          <p:cNvPr id="5" name="Date Placeholder 4"/>
          <p:cNvSpPr>
            <a:spLocks noGrp="1"/>
          </p:cNvSpPr>
          <p:nvPr>
            <p:ph type="dt" sz="half" idx="10"/>
          </p:nvPr>
        </p:nvSpPr>
        <p:spPr/>
        <p:txBody>
          <a:bodyPr/>
          <a:lstStyle/>
          <a:p>
            <a:r>
              <a:rPr lang="it-IT" smtClean="0"/>
              <a:t>04/04/18</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2C805A-53F6-E646-A211-CDCC79B0086A}" type="slidenum">
              <a:rPr lang="en-US" smtClean="0"/>
              <a:t>‹#›</a:t>
            </a:fld>
            <a:endParaRPr lang="en-US"/>
          </a:p>
        </p:txBody>
      </p:sp>
    </p:spTree>
    <p:extLst>
      <p:ext uri="{BB962C8B-B14F-4D97-AF65-F5344CB8AC3E}">
        <p14:creationId xmlns:p14="http://schemas.microsoft.com/office/powerpoint/2010/main" val="57402530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it-IT" dirty="0" smtClean="0"/>
              <a:t>Click to </a:t>
            </a:r>
            <a:r>
              <a:rPr lang="it-IT" dirty="0" err="1" smtClean="0"/>
              <a:t>edit</a:t>
            </a:r>
            <a:r>
              <a:rPr lang="it-IT" dirty="0" smtClean="0"/>
              <a:t> Master text </a:t>
            </a:r>
            <a:r>
              <a:rPr lang="it-IT" dirty="0" err="1" smtClean="0"/>
              <a:t>styles</a:t>
            </a:r>
            <a:endParaRPr lang="it-IT" dirty="0" smtClean="0"/>
          </a:p>
          <a:p>
            <a:pPr lvl="1"/>
            <a:r>
              <a:rPr lang="it-IT" dirty="0" smtClean="0"/>
              <a:t>Second </a:t>
            </a:r>
            <a:r>
              <a:rPr lang="it-IT" dirty="0" err="1" smtClean="0"/>
              <a:t>level</a:t>
            </a:r>
            <a:endParaRPr lang="it-IT" dirty="0" smtClean="0"/>
          </a:p>
          <a:p>
            <a:pPr lvl="2"/>
            <a:r>
              <a:rPr lang="it-IT" dirty="0" smtClean="0"/>
              <a:t>Third </a:t>
            </a:r>
            <a:r>
              <a:rPr lang="it-IT" dirty="0" err="1" smtClean="0"/>
              <a:t>level</a:t>
            </a:r>
            <a:endParaRPr lang="it-IT" dirty="0" smtClean="0"/>
          </a:p>
          <a:p>
            <a:pPr lvl="3"/>
            <a:r>
              <a:rPr lang="it-IT" dirty="0" err="1" smtClean="0"/>
              <a:t>Fourth</a:t>
            </a:r>
            <a:r>
              <a:rPr lang="it-IT" dirty="0" smtClean="0"/>
              <a:t> </a:t>
            </a:r>
            <a:r>
              <a:rPr lang="it-IT" dirty="0" err="1" smtClean="0"/>
              <a:t>level</a:t>
            </a:r>
            <a:endParaRPr lang="it-IT" dirty="0" smtClean="0"/>
          </a:p>
          <a:p>
            <a:pPr lvl="4"/>
            <a:r>
              <a:rPr lang="it-IT" dirty="0" err="1" smtClean="0"/>
              <a:t>Fifth</a:t>
            </a:r>
            <a:r>
              <a:rPr lang="it-IT" dirty="0" smtClean="0"/>
              <a:t> </a:t>
            </a:r>
            <a:r>
              <a:rPr lang="it-IT" dirty="0" err="1" smtClean="0"/>
              <a:t>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r>
              <a:rPr lang="it-IT" smtClean="0"/>
              <a:t>04/04/18</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2C805A-53F6-E646-A211-CDCC79B0086A}" type="slidenum">
              <a:rPr lang="en-US" smtClean="0"/>
              <a:t>‹#›</a:t>
            </a:fld>
            <a:endParaRPr lang="en-US"/>
          </a:p>
        </p:txBody>
      </p:sp>
    </p:spTree>
    <p:extLst>
      <p:ext uri="{BB962C8B-B14F-4D97-AF65-F5344CB8AC3E}">
        <p14:creationId xmlns:p14="http://schemas.microsoft.com/office/powerpoint/2010/main" val="114674200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r>
              <a:rPr lang="it-IT" smtClean="0"/>
              <a:t>04/04/18</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2C805A-53F6-E646-A211-CDCC79B0086A}" type="slidenum">
              <a:rPr lang="en-US" smtClean="0"/>
              <a:t>‹#›</a:t>
            </a:fld>
            <a:endParaRPr lang="en-US"/>
          </a:p>
        </p:txBody>
      </p:sp>
    </p:spTree>
    <p:extLst>
      <p:ext uri="{BB962C8B-B14F-4D97-AF65-F5344CB8AC3E}">
        <p14:creationId xmlns:p14="http://schemas.microsoft.com/office/powerpoint/2010/main" val="1774613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t>04/04/18</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2C805A-53F6-E646-A211-CDCC79B0086A}" type="slidenum">
              <a:rPr lang="en-US" smtClean="0"/>
              <a:t>‹#›</a:t>
            </a:fld>
            <a:endParaRPr lang="en-US"/>
          </a:p>
        </p:txBody>
      </p:sp>
    </p:spTree>
    <p:extLst>
      <p:ext uri="{BB962C8B-B14F-4D97-AF65-F5344CB8AC3E}">
        <p14:creationId xmlns:p14="http://schemas.microsoft.com/office/powerpoint/2010/main" val="1668641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Click to edit Master text styles</a:t>
            </a:r>
          </a:p>
        </p:txBody>
      </p:sp>
      <p:sp>
        <p:nvSpPr>
          <p:cNvPr id="5" name="Date Placeholder 4"/>
          <p:cNvSpPr>
            <a:spLocks noGrp="1"/>
          </p:cNvSpPr>
          <p:nvPr>
            <p:ph type="dt" sz="half" idx="10"/>
          </p:nvPr>
        </p:nvSpPr>
        <p:spPr/>
        <p:txBody>
          <a:bodyPr/>
          <a:lstStyle/>
          <a:p>
            <a:r>
              <a:rPr lang="it-IT" smtClean="0"/>
              <a:t>04/04/18</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2C805A-53F6-E646-A211-CDCC79B0086A}" type="slidenum">
              <a:rPr lang="en-US" smtClean="0"/>
              <a:t>‹#›</a:t>
            </a:fld>
            <a:endParaRPr lang="en-US"/>
          </a:p>
        </p:txBody>
      </p:sp>
    </p:spTree>
    <p:extLst>
      <p:ext uri="{BB962C8B-B14F-4D97-AF65-F5344CB8AC3E}">
        <p14:creationId xmlns:p14="http://schemas.microsoft.com/office/powerpoint/2010/main" val="874021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Click to edit Master text styles</a:t>
            </a:r>
          </a:p>
        </p:txBody>
      </p:sp>
      <p:sp>
        <p:nvSpPr>
          <p:cNvPr id="5" name="Date Placeholder 4"/>
          <p:cNvSpPr>
            <a:spLocks noGrp="1"/>
          </p:cNvSpPr>
          <p:nvPr>
            <p:ph type="dt" sz="half" idx="10"/>
          </p:nvPr>
        </p:nvSpPr>
        <p:spPr/>
        <p:txBody>
          <a:bodyPr/>
          <a:lstStyle/>
          <a:p>
            <a:r>
              <a:rPr lang="it-IT" smtClean="0"/>
              <a:t>04/04/18</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2C805A-53F6-E646-A211-CDCC79B0086A}" type="slidenum">
              <a:rPr lang="en-US" smtClean="0"/>
              <a:t>‹#›</a:t>
            </a:fld>
            <a:endParaRPr lang="en-US"/>
          </a:p>
        </p:txBody>
      </p:sp>
    </p:spTree>
    <p:extLst>
      <p:ext uri="{BB962C8B-B14F-4D97-AF65-F5344CB8AC3E}">
        <p14:creationId xmlns:p14="http://schemas.microsoft.com/office/powerpoint/2010/main" val="8949865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t>04/04/18</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C805A-53F6-E646-A211-CDCC79B0086A}" type="slidenum">
              <a:rPr lang="en-US" smtClean="0"/>
              <a:t>‹#›</a:t>
            </a:fld>
            <a:endParaRPr lang="en-US"/>
          </a:p>
        </p:txBody>
      </p:sp>
    </p:spTree>
    <p:extLst>
      <p:ext uri="{BB962C8B-B14F-4D97-AF65-F5344CB8AC3E}">
        <p14:creationId xmlns:p14="http://schemas.microsoft.com/office/powerpoint/2010/main" val="2100672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0.png"/></Relationships>
</file>

<file path=ppt/slides/_rels/slide16.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e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NUL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tiff"/><Relationship Id="rId3" Type="http://schemas.openxmlformats.org/officeDocument/2006/relationships/image" Target="../media/image31.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emf"/><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9.tif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40.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3" Type="http://schemas.microsoft.com/office/2007/relationships/media" Target="../media/media2.mov"/><Relationship Id="rId4" Type="http://schemas.openxmlformats.org/officeDocument/2006/relationships/video" Target="../media/media2.mov"/><Relationship Id="rId5" Type="http://schemas.openxmlformats.org/officeDocument/2006/relationships/slideLayout" Target="../slideLayouts/slideLayout2.xml"/><Relationship Id="rId6" Type="http://schemas.openxmlformats.org/officeDocument/2006/relationships/notesSlide" Target="../notesSlides/notesSlide25.xml"/><Relationship Id="rId7" Type="http://schemas.openxmlformats.org/officeDocument/2006/relationships/image" Target="../media/image48.png"/><Relationship Id="rId8" Type="http://schemas.openxmlformats.org/officeDocument/2006/relationships/image" Target="../media/image49.png"/><Relationship Id="rId1" Type="http://schemas.microsoft.com/office/2007/relationships/media" Target="../media/media1.mov"/><Relationship Id="rId2" Type="http://schemas.openxmlformats.org/officeDocument/2006/relationships/video" Target="../media/media1.mov"/></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tiff"/><Relationship Id="rId5" Type="http://schemas.openxmlformats.org/officeDocument/2006/relationships/image" Target="../media/image61.tiff"/><Relationship Id="rId6" Type="http://schemas.openxmlformats.org/officeDocument/2006/relationships/image" Target="../media/image62.tiff"/><Relationship Id="rId7" Type="http://schemas.openxmlformats.org/officeDocument/2006/relationships/image" Target="../media/image63.tif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39332"/>
            <a:ext cx="12192000" cy="2387600"/>
          </a:xfrm>
        </p:spPr>
        <p:txBody>
          <a:bodyPr>
            <a:normAutofit fontScale="90000"/>
          </a:bodyPr>
          <a:lstStyle/>
          <a:p>
            <a:r>
              <a:rPr lang="en-US" sz="3600" dirty="0" err="1" smtClean="0">
                <a:latin typeface="Times New Roman" charset="0"/>
                <a:ea typeface="Times New Roman" charset="0"/>
                <a:cs typeface="Times New Roman" charset="0"/>
              </a:rPr>
              <a:t>Colloquio</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interdisciplinare</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sulla</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biologia</a:t>
            </a:r>
            <a:r>
              <a:rPr lang="en-US" sz="3600" dirty="0" smtClean="0">
                <a:latin typeface="Times New Roman" charset="0"/>
                <a:ea typeface="Times New Roman" charset="0"/>
                <a:cs typeface="Times New Roman" charset="0"/>
              </a:rPr>
              <a:t/>
            </a:r>
            <a:br>
              <a:rPr lang="en-US" sz="3600" dirty="0" smtClean="0">
                <a:latin typeface="Times New Roman" charset="0"/>
                <a:ea typeface="Times New Roman" charset="0"/>
                <a:cs typeface="Times New Roman" charset="0"/>
              </a:rPr>
            </a:br>
            <a:r>
              <a:rPr lang="en-US" sz="3600" dirty="0">
                <a:latin typeface="Times New Roman" charset="0"/>
                <a:ea typeface="Times New Roman" charset="0"/>
                <a:cs typeface="Times New Roman" charset="0"/>
              </a:rPr>
              <a:t/>
            </a:r>
            <a:br>
              <a:rPr lang="en-US" sz="3600" dirty="0">
                <a:latin typeface="Times New Roman" charset="0"/>
                <a:ea typeface="Times New Roman" charset="0"/>
                <a:cs typeface="Times New Roman" charset="0"/>
              </a:rPr>
            </a:br>
            <a:r>
              <a:rPr lang="en-US" sz="3600" dirty="0" smtClean="0">
                <a:latin typeface="Times New Roman" charset="0"/>
                <a:ea typeface="Times New Roman" charset="0"/>
                <a:cs typeface="Times New Roman" charset="0"/>
              </a:rPr>
              <a:t/>
            </a:r>
            <a:br>
              <a:rPr lang="en-US" sz="3600" dirty="0" smtClean="0">
                <a:latin typeface="Times New Roman" charset="0"/>
                <a:ea typeface="Times New Roman" charset="0"/>
                <a:cs typeface="Times New Roman" charset="0"/>
              </a:rPr>
            </a:br>
            <a:r>
              <a:rPr lang="en-US" sz="4400" dirty="0" err="1" smtClean="0">
                <a:latin typeface="Times New Roman" charset="0"/>
                <a:ea typeface="Times New Roman" charset="0"/>
                <a:cs typeface="Times New Roman" charset="0"/>
              </a:rPr>
              <a:t>Dinamica</a:t>
            </a:r>
            <a:r>
              <a:rPr lang="en-US" sz="4400" dirty="0" smtClean="0">
                <a:latin typeface="Times New Roman" charset="0"/>
                <a:ea typeface="Times New Roman" charset="0"/>
                <a:cs typeface="Times New Roman" charset="0"/>
              </a:rPr>
              <a:t> </a:t>
            </a:r>
            <a:r>
              <a:rPr lang="en-US" sz="4400" dirty="0" err="1" smtClean="0">
                <a:latin typeface="Times New Roman" charset="0"/>
                <a:ea typeface="Times New Roman" charset="0"/>
                <a:cs typeface="Times New Roman" charset="0"/>
              </a:rPr>
              <a:t>molecolare</a:t>
            </a:r>
            <a:r>
              <a:rPr lang="en-US" sz="4400" dirty="0" smtClean="0">
                <a:latin typeface="Times New Roman" charset="0"/>
                <a:ea typeface="Times New Roman" charset="0"/>
                <a:cs typeface="Times New Roman" charset="0"/>
              </a:rPr>
              <a:t> </a:t>
            </a:r>
            <a:r>
              <a:rPr lang="en-US" sz="4400" dirty="0" err="1" smtClean="0">
                <a:latin typeface="Times New Roman" charset="0"/>
                <a:ea typeface="Times New Roman" charset="0"/>
                <a:cs typeface="Times New Roman" charset="0"/>
              </a:rPr>
              <a:t>classica</a:t>
            </a:r>
            <a:r>
              <a:rPr lang="en-US" sz="4400" dirty="0" smtClean="0">
                <a:latin typeface="Times New Roman" charset="0"/>
                <a:ea typeface="Times New Roman" charset="0"/>
                <a:cs typeface="Times New Roman" charset="0"/>
              </a:rPr>
              <a:t> a </a:t>
            </a:r>
            <a:r>
              <a:rPr lang="en-US" sz="4400" dirty="0" err="1" smtClean="0">
                <a:latin typeface="Times New Roman" charset="0"/>
                <a:ea typeface="Times New Roman" charset="0"/>
                <a:cs typeface="Times New Roman" charset="0"/>
              </a:rPr>
              <a:t>supporto</a:t>
            </a:r>
            <a:r>
              <a:rPr lang="en-US" sz="4400" dirty="0" smtClean="0">
                <a:latin typeface="Times New Roman" charset="0"/>
                <a:ea typeface="Times New Roman" charset="0"/>
                <a:cs typeface="Times New Roman" charset="0"/>
              </a:rPr>
              <a:t> </a:t>
            </a:r>
            <a:br>
              <a:rPr lang="en-US" sz="4400" dirty="0" smtClean="0">
                <a:latin typeface="Times New Roman" charset="0"/>
                <a:ea typeface="Times New Roman" charset="0"/>
                <a:cs typeface="Times New Roman" charset="0"/>
              </a:rPr>
            </a:br>
            <a:r>
              <a:rPr lang="en-US" sz="4400" dirty="0" smtClean="0">
                <a:latin typeface="Times New Roman" charset="0"/>
                <a:ea typeface="Times New Roman" charset="0"/>
                <a:cs typeface="Times New Roman" charset="0"/>
              </a:rPr>
              <a:t>di </a:t>
            </a:r>
            <a:r>
              <a:rPr lang="en-US" sz="4400" dirty="0" err="1" smtClean="0">
                <a:latin typeface="Times New Roman" charset="0"/>
                <a:ea typeface="Times New Roman" charset="0"/>
                <a:cs typeface="Times New Roman" charset="0"/>
              </a:rPr>
              <a:t>esperimenti</a:t>
            </a:r>
            <a:r>
              <a:rPr lang="en-US" sz="4400" dirty="0" smtClean="0">
                <a:latin typeface="Times New Roman" charset="0"/>
                <a:ea typeface="Times New Roman" charset="0"/>
                <a:cs typeface="Times New Roman" charset="0"/>
              </a:rPr>
              <a:t> di </a:t>
            </a:r>
            <a:r>
              <a:rPr lang="en-US" sz="4400" dirty="0" err="1" smtClean="0">
                <a:latin typeface="Times New Roman" charset="0"/>
                <a:ea typeface="Times New Roman" charset="0"/>
                <a:cs typeface="Times New Roman" charset="0"/>
              </a:rPr>
              <a:t>cristallografia</a:t>
            </a:r>
            <a:r>
              <a:rPr lang="en-US" sz="4400" dirty="0" smtClean="0">
                <a:latin typeface="Times New Roman" charset="0"/>
                <a:ea typeface="Times New Roman" charset="0"/>
                <a:cs typeface="Times New Roman" charset="0"/>
              </a:rPr>
              <a:t/>
            </a:r>
            <a:br>
              <a:rPr lang="en-US" sz="4400" dirty="0" smtClean="0">
                <a:latin typeface="Times New Roman" charset="0"/>
                <a:ea typeface="Times New Roman" charset="0"/>
                <a:cs typeface="Times New Roman" charset="0"/>
              </a:rPr>
            </a:br>
            <a:r>
              <a:rPr lang="en-US" sz="4400" dirty="0">
                <a:latin typeface="Times New Roman" charset="0"/>
                <a:ea typeface="Times New Roman" charset="0"/>
                <a:cs typeface="Times New Roman" charset="0"/>
              </a:rPr>
              <a:t/>
            </a:r>
            <a:br>
              <a:rPr lang="en-US" sz="4400" dirty="0">
                <a:latin typeface="Times New Roman" charset="0"/>
                <a:ea typeface="Times New Roman" charset="0"/>
                <a:cs typeface="Times New Roman" charset="0"/>
              </a:rPr>
            </a:br>
            <a:r>
              <a:rPr lang="en-US" sz="3600" dirty="0" smtClean="0">
                <a:latin typeface="Times New Roman" charset="0"/>
                <a:ea typeface="Times New Roman" charset="0"/>
                <a:cs typeface="Times New Roman" charset="0"/>
              </a:rPr>
              <a:t/>
            </a:r>
            <a:br>
              <a:rPr lang="en-US" sz="3600" dirty="0" smtClean="0">
                <a:latin typeface="Times New Roman" charset="0"/>
                <a:ea typeface="Times New Roman" charset="0"/>
                <a:cs typeface="Times New Roman" charset="0"/>
              </a:rPr>
            </a:br>
            <a:endParaRPr lang="en-US" sz="3600" dirty="0">
              <a:latin typeface="Times New Roman" charset="0"/>
              <a:ea typeface="Times New Roman" charset="0"/>
              <a:cs typeface="Times New Roman" charset="0"/>
            </a:endParaRPr>
          </a:p>
        </p:txBody>
      </p:sp>
      <p:sp>
        <p:nvSpPr>
          <p:cNvPr id="4" name="Subtitle 3"/>
          <p:cNvSpPr>
            <a:spLocks noGrp="1"/>
          </p:cNvSpPr>
          <p:nvPr>
            <p:ph type="subTitle" idx="1"/>
          </p:nvPr>
        </p:nvSpPr>
        <p:spPr/>
        <p:txBody>
          <a:bodyPr/>
          <a:lstStyle/>
          <a:p>
            <a:endParaRPr lang="en-US" dirty="0"/>
          </a:p>
        </p:txBody>
      </p:sp>
      <p:sp>
        <p:nvSpPr>
          <p:cNvPr id="5" name="Rettangolo 10"/>
          <p:cNvSpPr/>
          <p:nvPr/>
        </p:nvSpPr>
        <p:spPr>
          <a:xfrm>
            <a:off x="-1" y="4164499"/>
            <a:ext cx="12191999" cy="619272"/>
          </a:xfrm>
          <a:prstGeom prst="rect">
            <a:avLst/>
          </a:prstGeom>
        </p:spPr>
        <p:txBody>
          <a:bodyPr wrap="square">
            <a:spAutoFit/>
          </a:bodyPr>
          <a:lstStyle/>
          <a:p>
            <a:pPr algn="ctr">
              <a:lnSpc>
                <a:spcPct val="107000"/>
              </a:lnSpc>
              <a:spcBef>
                <a:spcPts val="1000"/>
              </a:spcBef>
              <a:spcAft>
                <a:spcPts val="1000"/>
              </a:spcAft>
            </a:pPr>
            <a:r>
              <a:rPr lang="it-IT" sz="3200" dirty="0" smtClean="0">
                <a:latin typeface="Times New Roman" panose="02020603050405020304" pitchFamily="18" charset="0"/>
                <a:ea typeface="Calibri" panose="020F0502020204030204" pitchFamily="34" charset="0"/>
                <a:cs typeface="Times New Roman" panose="02020603050405020304" pitchFamily="18" charset="0"/>
              </a:rPr>
              <a:t>Emiliano </a:t>
            </a:r>
            <a:r>
              <a:rPr lang="it-IT" sz="3200" dirty="0">
                <a:latin typeface="Times New Roman" panose="02020603050405020304" pitchFamily="18" charset="0"/>
                <a:ea typeface="Calibri" panose="020F0502020204030204" pitchFamily="34" charset="0"/>
                <a:cs typeface="Times New Roman" panose="02020603050405020304" pitchFamily="18" charset="0"/>
              </a:rPr>
              <a:t>De </a:t>
            </a:r>
            <a:r>
              <a:rPr lang="it-IT" sz="3200" dirty="0" err="1" smtClean="0">
                <a:latin typeface="Times New Roman" panose="02020603050405020304" pitchFamily="18" charset="0"/>
                <a:ea typeface="Calibri" panose="020F0502020204030204" pitchFamily="34" charset="0"/>
                <a:cs typeface="Times New Roman" panose="02020603050405020304" pitchFamily="18" charset="0"/>
              </a:rPr>
              <a:t>Santis</a:t>
            </a:r>
            <a:endParaRPr lang="it-IT"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CasellaDiTesto 11"/>
          <p:cNvSpPr txBox="1"/>
          <p:nvPr/>
        </p:nvSpPr>
        <p:spPr>
          <a:xfrm>
            <a:off x="-2" y="5069048"/>
            <a:ext cx="12191999" cy="1223540"/>
          </a:xfrm>
          <a:prstGeom prst="rect">
            <a:avLst/>
          </a:prstGeom>
          <a:noFill/>
        </p:spPr>
        <p:txBody>
          <a:bodyPr wrap="square" rtlCol="0">
            <a:spAutoFit/>
          </a:bodyPr>
          <a:lstStyle/>
          <a:p>
            <a:pPr algn="ctr">
              <a:lnSpc>
                <a:spcPct val="150000"/>
              </a:lnSpc>
            </a:pPr>
            <a:r>
              <a:rPr lang="en-US" sz="2000" i="1" dirty="0" err="1" smtClean="0">
                <a:latin typeface="Times New Roman" panose="02020603050405020304" pitchFamily="18" charset="0"/>
                <a:ea typeface="Calibri" panose="020F0502020204030204" pitchFamily="34" charset="0"/>
                <a:cs typeface="Times New Roman" panose="02020603050405020304" pitchFamily="18" charset="0"/>
              </a:rPr>
              <a:t>Dipartimento</a:t>
            </a:r>
            <a:r>
              <a:rPr lang="en-US" sz="2000" i="1" dirty="0" smtClean="0">
                <a:latin typeface="Times New Roman" panose="02020603050405020304" pitchFamily="18" charset="0"/>
                <a:ea typeface="Calibri" panose="020F0502020204030204" pitchFamily="34" charset="0"/>
                <a:cs typeface="Times New Roman" panose="02020603050405020304" pitchFamily="18" charset="0"/>
              </a:rPr>
              <a:t> di </a:t>
            </a:r>
            <a:r>
              <a:rPr lang="en-US" sz="2000" i="1" dirty="0" err="1" smtClean="0">
                <a:latin typeface="Times New Roman" panose="02020603050405020304" pitchFamily="18" charset="0"/>
                <a:ea typeface="Calibri" panose="020F0502020204030204" pitchFamily="34" charset="0"/>
                <a:cs typeface="Times New Roman" panose="02020603050405020304" pitchFamily="18" charset="0"/>
              </a:rPr>
              <a:t>Fisica</a:t>
            </a:r>
            <a:r>
              <a:rPr lang="en-US" sz="20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latin typeface="Times New Roman" panose="02020603050405020304" pitchFamily="18" charset="0"/>
                <a:ea typeface="Calibri" panose="020F0502020204030204" pitchFamily="34" charset="0"/>
                <a:cs typeface="Times New Roman" panose="02020603050405020304" pitchFamily="18" charset="0"/>
              </a:rPr>
              <a:t>Università</a:t>
            </a:r>
            <a:r>
              <a:rPr lang="en-US" sz="20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latin typeface="Times New Roman" panose="02020603050405020304" pitchFamily="18" charset="0"/>
                <a:ea typeface="Calibri" panose="020F0502020204030204" pitchFamily="34" charset="0"/>
                <a:cs typeface="Times New Roman" panose="02020603050405020304" pitchFamily="18" charset="0"/>
              </a:rPr>
              <a:t>degli</a:t>
            </a:r>
            <a:r>
              <a:rPr lang="en-US" sz="20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latin typeface="Times New Roman" panose="02020603050405020304" pitchFamily="18" charset="0"/>
                <a:ea typeface="Calibri" panose="020F0502020204030204" pitchFamily="34" charset="0"/>
                <a:cs typeface="Times New Roman" panose="02020603050405020304" pitchFamily="18" charset="0"/>
              </a:rPr>
              <a:t>studi</a:t>
            </a:r>
            <a:r>
              <a:rPr lang="en-US" sz="2000" i="1" dirty="0" smtClean="0">
                <a:latin typeface="Times New Roman" panose="02020603050405020304" pitchFamily="18" charset="0"/>
                <a:ea typeface="Calibri" panose="020F0502020204030204" pitchFamily="34" charset="0"/>
                <a:cs typeface="Times New Roman" panose="02020603050405020304" pitchFamily="18" charset="0"/>
              </a:rPr>
              <a:t> di Roma Tor </a:t>
            </a:r>
            <a:r>
              <a:rPr lang="en-US" sz="2000" i="1" dirty="0" err="1" smtClean="0">
                <a:latin typeface="Times New Roman" panose="02020603050405020304" pitchFamily="18" charset="0"/>
                <a:ea typeface="Calibri" panose="020F0502020204030204" pitchFamily="34" charset="0"/>
                <a:cs typeface="Times New Roman" panose="02020603050405020304" pitchFamily="18" charset="0"/>
              </a:rPr>
              <a:t>Vergata</a:t>
            </a:r>
            <a:endParaRPr lang="en-US" sz="2000" i="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pPr>
            <a:r>
              <a:rPr lang="en-US" sz="2000" i="1" dirty="0" smtClean="0">
                <a:latin typeface="Times New Roman" panose="02020603050405020304" pitchFamily="18" charset="0"/>
                <a:ea typeface="Calibri" panose="020F0502020204030204" pitchFamily="34" charset="0"/>
                <a:cs typeface="Times New Roman" panose="02020603050405020304" pitchFamily="18" charset="0"/>
              </a:rPr>
              <a:t> INFN - Roma Tor </a:t>
            </a:r>
            <a:r>
              <a:rPr lang="en-US" sz="2000" i="1" dirty="0" err="1" smtClean="0">
                <a:latin typeface="Times New Roman" panose="02020603050405020304" pitchFamily="18" charset="0"/>
                <a:ea typeface="Calibri" panose="020F0502020204030204" pitchFamily="34" charset="0"/>
                <a:cs typeface="Times New Roman" panose="02020603050405020304" pitchFamily="18" charset="0"/>
              </a:rPr>
              <a:t>Vergata</a:t>
            </a:r>
            <a:r>
              <a:rPr lang="en-US" sz="2000" i="1" dirty="0" smtClean="0">
                <a:latin typeface="Times New Roman" panose="02020603050405020304" pitchFamily="18" charset="0"/>
                <a:ea typeface="Calibri" panose="020F0502020204030204" pitchFamily="34" charset="0"/>
                <a:cs typeface="Times New Roman" panose="02020603050405020304" pitchFamily="18" charset="0"/>
              </a:rPr>
              <a:t> </a:t>
            </a:r>
          </a:p>
          <a:p>
            <a:pPr algn="ctr"/>
            <a:endParaRPr lang="it-IT" sz="135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3"/>
          <a:srcRect l="33877" r="32857" b="34956"/>
          <a:stretch/>
        </p:blipFill>
        <p:spPr>
          <a:xfrm>
            <a:off x="1174728" y="4847533"/>
            <a:ext cx="1035072" cy="1346476"/>
          </a:xfrm>
          <a:prstGeom prst="rect">
            <a:avLst/>
          </a:prstGeom>
        </p:spPr>
      </p:pic>
      <p:pic>
        <p:nvPicPr>
          <p:cNvPr id="8" name="Picture 7"/>
          <p:cNvPicPr>
            <a:picLocks noChangeAspect="1"/>
          </p:cNvPicPr>
          <p:nvPr/>
        </p:nvPicPr>
        <p:blipFill rotWithShape="1">
          <a:blip r:embed="rId4"/>
          <a:srcRect b="19237"/>
          <a:stretch/>
        </p:blipFill>
        <p:spPr>
          <a:xfrm>
            <a:off x="9662761" y="5142690"/>
            <a:ext cx="1498600" cy="769268"/>
          </a:xfrm>
          <a:prstGeom prst="rect">
            <a:avLst/>
          </a:prstGeom>
        </p:spPr>
      </p:pic>
      <p:sp>
        <p:nvSpPr>
          <p:cNvPr id="9" name="Date Placeholder 8"/>
          <p:cNvSpPr>
            <a:spLocks noGrp="1"/>
          </p:cNvSpPr>
          <p:nvPr>
            <p:ph type="dt" sz="half" idx="10"/>
          </p:nvPr>
        </p:nvSpPr>
        <p:spPr/>
        <p:txBody>
          <a:bodyPr/>
          <a:lstStyle/>
          <a:p>
            <a:r>
              <a:rPr lang="it-IT" smtClean="0"/>
              <a:t>04/04/18</a:t>
            </a:r>
            <a:endParaRPr lang="en-US"/>
          </a:p>
        </p:txBody>
      </p:sp>
    </p:spTree>
    <p:extLst>
      <p:ext uri="{BB962C8B-B14F-4D97-AF65-F5344CB8AC3E}">
        <p14:creationId xmlns:p14="http://schemas.microsoft.com/office/powerpoint/2010/main" val="1239074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366964" y="1513187"/>
            <a:ext cx="7426324" cy="5110024"/>
            <a:chOff x="2366964" y="966788"/>
            <a:chExt cx="7426324" cy="5110024"/>
          </a:xfrm>
        </p:grpSpPr>
        <p:grpSp>
          <p:nvGrpSpPr>
            <p:cNvPr id="206851" name="Group 3"/>
            <p:cNvGrpSpPr>
              <a:grpSpLocks/>
            </p:cNvGrpSpPr>
            <p:nvPr/>
          </p:nvGrpSpPr>
          <p:grpSpPr bwMode="auto">
            <a:xfrm>
              <a:off x="2416175" y="1022350"/>
              <a:ext cx="2344738" cy="1885950"/>
              <a:chOff x="281" y="1248"/>
              <a:chExt cx="1477" cy="1188"/>
            </a:xfrm>
          </p:grpSpPr>
          <p:sp>
            <p:nvSpPr>
              <p:cNvPr id="206852" name="Oval 4"/>
              <p:cNvSpPr>
                <a:spLocks noChangeArrowheads="1"/>
              </p:cNvSpPr>
              <p:nvPr/>
            </p:nvSpPr>
            <p:spPr bwMode="auto">
              <a:xfrm>
                <a:off x="288" y="1253"/>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53" name="Oval 5"/>
              <p:cNvSpPr>
                <a:spLocks noChangeArrowheads="1"/>
              </p:cNvSpPr>
              <p:nvPr/>
            </p:nvSpPr>
            <p:spPr bwMode="auto">
              <a:xfrm>
                <a:off x="463" y="126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54" name="Oval 6"/>
              <p:cNvSpPr>
                <a:spLocks noChangeArrowheads="1"/>
              </p:cNvSpPr>
              <p:nvPr/>
            </p:nvSpPr>
            <p:spPr bwMode="auto">
              <a:xfrm>
                <a:off x="587" y="126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55" name="Oval 7"/>
              <p:cNvSpPr>
                <a:spLocks noChangeArrowheads="1"/>
              </p:cNvSpPr>
              <p:nvPr/>
            </p:nvSpPr>
            <p:spPr bwMode="auto">
              <a:xfrm>
                <a:off x="720" y="124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56" name="Oval 8"/>
              <p:cNvSpPr>
                <a:spLocks noChangeArrowheads="1"/>
              </p:cNvSpPr>
              <p:nvPr/>
            </p:nvSpPr>
            <p:spPr bwMode="auto">
              <a:xfrm>
                <a:off x="882" y="126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57" name="Oval 9"/>
              <p:cNvSpPr>
                <a:spLocks noChangeArrowheads="1"/>
              </p:cNvSpPr>
              <p:nvPr/>
            </p:nvSpPr>
            <p:spPr bwMode="auto">
              <a:xfrm>
                <a:off x="990" y="126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58" name="Oval 10"/>
              <p:cNvSpPr>
                <a:spLocks noChangeArrowheads="1"/>
              </p:cNvSpPr>
              <p:nvPr/>
            </p:nvSpPr>
            <p:spPr bwMode="auto">
              <a:xfrm>
                <a:off x="1158" y="126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59" name="Oval 11"/>
              <p:cNvSpPr>
                <a:spLocks noChangeArrowheads="1"/>
              </p:cNvSpPr>
              <p:nvPr/>
            </p:nvSpPr>
            <p:spPr bwMode="auto">
              <a:xfrm>
                <a:off x="1302" y="125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60" name="Oval 12"/>
              <p:cNvSpPr>
                <a:spLocks noChangeArrowheads="1"/>
              </p:cNvSpPr>
              <p:nvPr/>
            </p:nvSpPr>
            <p:spPr bwMode="auto">
              <a:xfrm>
                <a:off x="1458" y="126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61" name="Oval 13"/>
              <p:cNvSpPr>
                <a:spLocks noChangeArrowheads="1"/>
              </p:cNvSpPr>
              <p:nvPr/>
            </p:nvSpPr>
            <p:spPr bwMode="auto">
              <a:xfrm>
                <a:off x="1602" y="126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62" name="Oval 14"/>
              <p:cNvSpPr>
                <a:spLocks noChangeArrowheads="1"/>
              </p:cNvSpPr>
              <p:nvPr/>
            </p:nvSpPr>
            <p:spPr bwMode="auto">
              <a:xfrm>
                <a:off x="281" y="141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63" name="Oval 15"/>
              <p:cNvSpPr>
                <a:spLocks noChangeArrowheads="1"/>
              </p:cNvSpPr>
              <p:nvPr/>
            </p:nvSpPr>
            <p:spPr bwMode="auto">
              <a:xfrm>
                <a:off x="456" y="143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64" name="Oval 16"/>
              <p:cNvSpPr>
                <a:spLocks noChangeArrowheads="1"/>
              </p:cNvSpPr>
              <p:nvPr/>
            </p:nvSpPr>
            <p:spPr bwMode="auto">
              <a:xfrm>
                <a:off x="594" y="143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65" name="Oval 17"/>
              <p:cNvSpPr>
                <a:spLocks noChangeArrowheads="1"/>
              </p:cNvSpPr>
              <p:nvPr/>
            </p:nvSpPr>
            <p:spPr bwMode="auto">
              <a:xfrm>
                <a:off x="743" y="139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66" name="Oval 18"/>
              <p:cNvSpPr>
                <a:spLocks noChangeArrowheads="1"/>
              </p:cNvSpPr>
              <p:nvPr/>
            </p:nvSpPr>
            <p:spPr bwMode="auto">
              <a:xfrm>
                <a:off x="882" y="141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67" name="Oval 19"/>
              <p:cNvSpPr>
                <a:spLocks noChangeArrowheads="1"/>
              </p:cNvSpPr>
              <p:nvPr/>
            </p:nvSpPr>
            <p:spPr bwMode="auto">
              <a:xfrm>
                <a:off x="1019" y="141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68" name="Oval 20"/>
              <p:cNvSpPr>
                <a:spLocks noChangeArrowheads="1"/>
              </p:cNvSpPr>
              <p:nvPr/>
            </p:nvSpPr>
            <p:spPr bwMode="auto">
              <a:xfrm>
                <a:off x="1170" y="141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69" name="Oval 21"/>
              <p:cNvSpPr>
                <a:spLocks noChangeArrowheads="1"/>
              </p:cNvSpPr>
              <p:nvPr/>
            </p:nvSpPr>
            <p:spPr bwMode="auto">
              <a:xfrm>
                <a:off x="1333" y="1409"/>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70" name="Oval 22"/>
              <p:cNvSpPr>
                <a:spLocks noChangeArrowheads="1"/>
              </p:cNvSpPr>
              <p:nvPr/>
            </p:nvSpPr>
            <p:spPr bwMode="auto">
              <a:xfrm>
                <a:off x="1489" y="141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71" name="Oval 23"/>
              <p:cNvSpPr>
                <a:spLocks noChangeArrowheads="1"/>
              </p:cNvSpPr>
              <p:nvPr/>
            </p:nvSpPr>
            <p:spPr bwMode="auto">
              <a:xfrm>
                <a:off x="1608" y="141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72" name="Oval 24"/>
              <p:cNvSpPr>
                <a:spLocks noChangeArrowheads="1"/>
              </p:cNvSpPr>
              <p:nvPr/>
            </p:nvSpPr>
            <p:spPr bwMode="auto">
              <a:xfrm>
                <a:off x="294" y="155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73" name="Oval 25"/>
              <p:cNvSpPr>
                <a:spLocks noChangeArrowheads="1"/>
              </p:cNvSpPr>
              <p:nvPr/>
            </p:nvSpPr>
            <p:spPr bwMode="auto">
              <a:xfrm>
                <a:off x="450" y="155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74" name="Oval 26"/>
              <p:cNvSpPr>
                <a:spLocks noChangeArrowheads="1"/>
              </p:cNvSpPr>
              <p:nvPr/>
            </p:nvSpPr>
            <p:spPr bwMode="auto">
              <a:xfrm>
                <a:off x="738" y="155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75" name="Oval 27"/>
              <p:cNvSpPr>
                <a:spLocks noChangeArrowheads="1"/>
              </p:cNvSpPr>
              <p:nvPr/>
            </p:nvSpPr>
            <p:spPr bwMode="auto">
              <a:xfrm>
                <a:off x="863" y="156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76" name="Oval 28"/>
              <p:cNvSpPr>
                <a:spLocks noChangeArrowheads="1"/>
              </p:cNvSpPr>
              <p:nvPr/>
            </p:nvSpPr>
            <p:spPr bwMode="auto">
              <a:xfrm>
                <a:off x="1013" y="156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77" name="Oval 29"/>
              <p:cNvSpPr>
                <a:spLocks noChangeArrowheads="1"/>
              </p:cNvSpPr>
              <p:nvPr/>
            </p:nvSpPr>
            <p:spPr bwMode="auto">
              <a:xfrm>
                <a:off x="1165" y="156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78" name="Oval 30"/>
              <p:cNvSpPr>
                <a:spLocks noChangeArrowheads="1"/>
              </p:cNvSpPr>
              <p:nvPr/>
            </p:nvSpPr>
            <p:spPr bwMode="auto">
              <a:xfrm>
                <a:off x="1314" y="155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79" name="Oval 31"/>
              <p:cNvSpPr>
                <a:spLocks noChangeArrowheads="1"/>
              </p:cNvSpPr>
              <p:nvPr/>
            </p:nvSpPr>
            <p:spPr bwMode="auto">
              <a:xfrm>
                <a:off x="1440" y="1567"/>
                <a:ext cx="162"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80" name="Oval 32"/>
              <p:cNvSpPr>
                <a:spLocks noChangeArrowheads="1"/>
              </p:cNvSpPr>
              <p:nvPr/>
            </p:nvSpPr>
            <p:spPr bwMode="auto">
              <a:xfrm>
                <a:off x="1602" y="156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81" name="Oval 33"/>
              <p:cNvSpPr>
                <a:spLocks noChangeArrowheads="1"/>
              </p:cNvSpPr>
              <p:nvPr/>
            </p:nvSpPr>
            <p:spPr bwMode="auto">
              <a:xfrm>
                <a:off x="282" y="169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82" name="Oval 34"/>
              <p:cNvSpPr>
                <a:spLocks noChangeArrowheads="1"/>
              </p:cNvSpPr>
              <p:nvPr/>
            </p:nvSpPr>
            <p:spPr bwMode="auto">
              <a:xfrm>
                <a:off x="438" y="1705"/>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83" name="Oval 35"/>
              <p:cNvSpPr>
                <a:spLocks noChangeArrowheads="1"/>
              </p:cNvSpPr>
              <p:nvPr/>
            </p:nvSpPr>
            <p:spPr bwMode="auto">
              <a:xfrm>
                <a:off x="612" y="169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84" name="Oval 36"/>
              <p:cNvSpPr>
                <a:spLocks noChangeArrowheads="1"/>
              </p:cNvSpPr>
              <p:nvPr/>
            </p:nvSpPr>
            <p:spPr bwMode="auto">
              <a:xfrm>
                <a:off x="762" y="171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85" name="Oval 37"/>
              <p:cNvSpPr>
                <a:spLocks noChangeArrowheads="1"/>
              </p:cNvSpPr>
              <p:nvPr/>
            </p:nvSpPr>
            <p:spPr bwMode="auto">
              <a:xfrm>
                <a:off x="887" y="1698"/>
                <a:ext cx="162"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86" name="Oval 38"/>
              <p:cNvSpPr>
                <a:spLocks noChangeArrowheads="1"/>
              </p:cNvSpPr>
              <p:nvPr/>
            </p:nvSpPr>
            <p:spPr bwMode="auto">
              <a:xfrm>
                <a:off x="1032" y="169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87" name="Oval 39"/>
              <p:cNvSpPr>
                <a:spLocks noChangeArrowheads="1"/>
              </p:cNvSpPr>
              <p:nvPr/>
            </p:nvSpPr>
            <p:spPr bwMode="auto">
              <a:xfrm>
                <a:off x="1170" y="169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88" name="Oval 40"/>
              <p:cNvSpPr>
                <a:spLocks noChangeArrowheads="1"/>
              </p:cNvSpPr>
              <p:nvPr/>
            </p:nvSpPr>
            <p:spPr bwMode="auto">
              <a:xfrm>
                <a:off x="1314" y="169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89" name="Oval 41"/>
              <p:cNvSpPr>
                <a:spLocks noChangeArrowheads="1"/>
              </p:cNvSpPr>
              <p:nvPr/>
            </p:nvSpPr>
            <p:spPr bwMode="auto">
              <a:xfrm>
                <a:off x="1458" y="169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90" name="Oval 42"/>
              <p:cNvSpPr>
                <a:spLocks noChangeArrowheads="1"/>
              </p:cNvSpPr>
              <p:nvPr/>
            </p:nvSpPr>
            <p:spPr bwMode="auto">
              <a:xfrm>
                <a:off x="1602" y="169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91" name="Oval 43"/>
              <p:cNvSpPr>
                <a:spLocks noChangeArrowheads="1"/>
              </p:cNvSpPr>
              <p:nvPr/>
            </p:nvSpPr>
            <p:spPr bwMode="auto">
              <a:xfrm>
                <a:off x="312" y="183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92" name="Oval 44"/>
              <p:cNvSpPr>
                <a:spLocks noChangeArrowheads="1"/>
              </p:cNvSpPr>
              <p:nvPr/>
            </p:nvSpPr>
            <p:spPr bwMode="auto">
              <a:xfrm>
                <a:off x="450" y="184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93" name="Oval 45"/>
              <p:cNvSpPr>
                <a:spLocks noChangeArrowheads="1"/>
              </p:cNvSpPr>
              <p:nvPr/>
            </p:nvSpPr>
            <p:spPr bwMode="auto">
              <a:xfrm>
                <a:off x="600" y="183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94" name="Oval 46"/>
              <p:cNvSpPr>
                <a:spLocks noChangeArrowheads="1"/>
              </p:cNvSpPr>
              <p:nvPr/>
            </p:nvSpPr>
            <p:spPr bwMode="auto">
              <a:xfrm>
                <a:off x="738" y="184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95" name="Oval 47"/>
              <p:cNvSpPr>
                <a:spLocks noChangeArrowheads="1"/>
              </p:cNvSpPr>
              <p:nvPr/>
            </p:nvSpPr>
            <p:spPr bwMode="auto">
              <a:xfrm>
                <a:off x="882" y="183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96" name="Oval 48"/>
              <p:cNvSpPr>
                <a:spLocks noChangeArrowheads="1"/>
              </p:cNvSpPr>
              <p:nvPr/>
            </p:nvSpPr>
            <p:spPr bwMode="auto">
              <a:xfrm>
                <a:off x="1050" y="1823"/>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97" name="Oval 49"/>
              <p:cNvSpPr>
                <a:spLocks noChangeArrowheads="1"/>
              </p:cNvSpPr>
              <p:nvPr/>
            </p:nvSpPr>
            <p:spPr bwMode="auto">
              <a:xfrm>
                <a:off x="1170" y="183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98" name="Oval 50"/>
              <p:cNvSpPr>
                <a:spLocks noChangeArrowheads="1"/>
              </p:cNvSpPr>
              <p:nvPr/>
            </p:nvSpPr>
            <p:spPr bwMode="auto">
              <a:xfrm>
                <a:off x="1314" y="184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899" name="Oval 51"/>
              <p:cNvSpPr>
                <a:spLocks noChangeArrowheads="1"/>
              </p:cNvSpPr>
              <p:nvPr/>
            </p:nvSpPr>
            <p:spPr bwMode="auto">
              <a:xfrm>
                <a:off x="1446" y="184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00" name="Oval 52"/>
              <p:cNvSpPr>
                <a:spLocks noChangeArrowheads="1"/>
              </p:cNvSpPr>
              <p:nvPr/>
            </p:nvSpPr>
            <p:spPr bwMode="auto">
              <a:xfrm>
                <a:off x="1602" y="184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01" name="Oval 53"/>
              <p:cNvSpPr>
                <a:spLocks noChangeArrowheads="1"/>
              </p:cNvSpPr>
              <p:nvPr/>
            </p:nvSpPr>
            <p:spPr bwMode="auto">
              <a:xfrm>
                <a:off x="306" y="198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02" name="Oval 54"/>
              <p:cNvSpPr>
                <a:spLocks noChangeArrowheads="1"/>
              </p:cNvSpPr>
              <p:nvPr/>
            </p:nvSpPr>
            <p:spPr bwMode="auto">
              <a:xfrm>
                <a:off x="456" y="198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03" name="Oval 55"/>
              <p:cNvSpPr>
                <a:spLocks noChangeArrowheads="1"/>
              </p:cNvSpPr>
              <p:nvPr/>
            </p:nvSpPr>
            <p:spPr bwMode="auto">
              <a:xfrm>
                <a:off x="594" y="198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04" name="Oval 56"/>
              <p:cNvSpPr>
                <a:spLocks noChangeArrowheads="1"/>
              </p:cNvSpPr>
              <p:nvPr/>
            </p:nvSpPr>
            <p:spPr bwMode="auto">
              <a:xfrm>
                <a:off x="744" y="198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05" name="Oval 57"/>
              <p:cNvSpPr>
                <a:spLocks noChangeArrowheads="1"/>
              </p:cNvSpPr>
              <p:nvPr/>
            </p:nvSpPr>
            <p:spPr bwMode="auto">
              <a:xfrm>
                <a:off x="894" y="199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06" name="Oval 58"/>
              <p:cNvSpPr>
                <a:spLocks noChangeArrowheads="1"/>
              </p:cNvSpPr>
              <p:nvPr/>
            </p:nvSpPr>
            <p:spPr bwMode="auto">
              <a:xfrm>
                <a:off x="1032" y="198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07" name="Oval 59"/>
              <p:cNvSpPr>
                <a:spLocks noChangeArrowheads="1"/>
              </p:cNvSpPr>
              <p:nvPr/>
            </p:nvSpPr>
            <p:spPr bwMode="auto">
              <a:xfrm>
                <a:off x="1170" y="198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08" name="Oval 60"/>
              <p:cNvSpPr>
                <a:spLocks noChangeArrowheads="1"/>
              </p:cNvSpPr>
              <p:nvPr/>
            </p:nvSpPr>
            <p:spPr bwMode="auto">
              <a:xfrm>
                <a:off x="1313" y="1973"/>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09" name="Oval 61"/>
              <p:cNvSpPr>
                <a:spLocks noChangeArrowheads="1"/>
              </p:cNvSpPr>
              <p:nvPr/>
            </p:nvSpPr>
            <p:spPr bwMode="auto">
              <a:xfrm>
                <a:off x="1470" y="198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10" name="Oval 62"/>
              <p:cNvSpPr>
                <a:spLocks noChangeArrowheads="1"/>
              </p:cNvSpPr>
              <p:nvPr/>
            </p:nvSpPr>
            <p:spPr bwMode="auto">
              <a:xfrm>
                <a:off x="1608" y="198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11" name="Oval 63"/>
              <p:cNvSpPr>
                <a:spLocks noChangeArrowheads="1"/>
              </p:cNvSpPr>
              <p:nvPr/>
            </p:nvSpPr>
            <p:spPr bwMode="auto">
              <a:xfrm>
                <a:off x="294" y="2105"/>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12" name="Oval 64"/>
              <p:cNvSpPr>
                <a:spLocks noChangeArrowheads="1"/>
              </p:cNvSpPr>
              <p:nvPr/>
            </p:nvSpPr>
            <p:spPr bwMode="auto">
              <a:xfrm>
                <a:off x="456" y="213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13" name="Oval 65"/>
              <p:cNvSpPr>
                <a:spLocks noChangeArrowheads="1"/>
              </p:cNvSpPr>
              <p:nvPr/>
            </p:nvSpPr>
            <p:spPr bwMode="auto">
              <a:xfrm>
                <a:off x="738" y="211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14" name="Oval 66"/>
              <p:cNvSpPr>
                <a:spLocks noChangeArrowheads="1"/>
              </p:cNvSpPr>
              <p:nvPr/>
            </p:nvSpPr>
            <p:spPr bwMode="auto">
              <a:xfrm>
                <a:off x="882" y="213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15" name="Oval 67"/>
              <p:cNvSpPr>
                <a:spLocks noChangeArrowheads="1"/>
              </p:cNvSpPr>
              <p:nvPr/>
            </p:nvSpPr>
            <p:spPr bwMode="auto">
              <a:xfrm>
                <a:off x="1026" y="213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16" name="Oval 68"/>
              <p:cNvSpPr>
                <a:spLocks noChangeArrowheads="1"/>
              </p:cNvSpPr>
              <p:nvPr/>
            </p:nvSpPr>
            <p:spPr bwMode="auto">
              <a:xfrm>
                <a:off x="1189" y="2100"/>
                <a:ext cx="144" cy="156"/>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17" name="Oval 69"/>
              <p:cNvSpPr>
                <a:spLocks noChangeArrowheads="1"/>
              </p:cNvSpPr>
              <p:nvPr/>
            </p:nvSpPr>
            <p:spPr bwMode="auto">
              <a:xfrm>
                <a:off x="1314" y="213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18" name="Oval 70"/>
              <p:cNvSpPr>
                <a:spLocks noChangeArrowheads="1"/>
              </p:cNvSpPr>
              <p:nvPr/>
            </p:nvSpPr>
            <p:spPr bwMode="auto">
              <a:xfrm>
                <a:off x="1452" y="213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19" name="Oval 71"/>
              <p:cNvSpPr>
                <a:spLocks noChangeArrowheads="1"/>
              </p:cNvSpPr>
              <p:nvPr/>
            </p:nvSpPr>
            <p:spPr bwMode="auto">
              <a:xfrm>
                <a:off x="1614" y="214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20" name="Oval 72"/>
              <p:cNvSpPr>
                <a:spLocks noChangeArrowheads="1"/>
              </p:cNvSpPr>
              <p:nvPr/>
            </p:nvSpPr>
            <p:spPr bwMode="auto">
              <a:xfrm>
                <a:off x="281" y="228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21" name="Oval 73"/>
              <p:cNvSpPr>
                <a:spLocks noChangeArrowheads="1"/>
              </p:cNvSpPr>
              <p:nvPr/>
            </p:nvSpPr>
            <p:spPr bwMode="auto">
              <a:xfrm>
                <a:off x="456" y="227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22" name="Oval 74"/>
              <p:cNvSpPr>
                <a:spLocks noChangeArrowheads="1"/>
              </p:cNvSpPr>
              <p:nvPr/>
            </p:nvSpPr>
            <p:spPr bwMode="auto">
              <a:xfrm>
                <a:off x="576" y="228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23" name="Oval 75"/>
              <p:cNvSpPr>
                <a:spLocks noChangeArrowheads="1"/>
              </p:cNvSpPr>
              <p:nvPr/>
            </p:nvSpPr>
            <p:spPr bwMode="auto">
              <a:xfrm>
                <a:off x="738" y="2287"/>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24" name="Oval 76"/>
              <p:cNvSpPr>
                <a:spLocks noChangeArrowheads="1"/>
              </p:cNvSpPr>
              <p:nvPr/>
            </p:nvSpPr>
            <p:spPr bwMode="auto">
              <a:xfrm>
                <a:off x="882" y="227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25" name="Oval 77"/>
              <p:cNvSpPr>
                <a:spLocks noChangeArrowheads="1"/>
              </p:cNvSpPr>
              <p:nvPr/>
            </p:nvSpPr>
            <p:spPr bwMode="auto">
              <a:xfrm>
                <a:off x="1026" y="2250"/>
                <a:ext cx="144" cy="162"/>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26" name="Oval 78"/>
              <p:cNvSpPr>
                <a:spLocks noChangeArrowheads="1"/>
              </p:cNvSpPr>
              <p:nvPr/>
            </p:nvSpPr>
            <p:spPr bwMode="auto">
              <a:xfrm>
                <a:off x="1170" y="227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27" name="Oval 79"/>
              <p:cNvSpPr>
                <a:spLocks noChangeArrowheads="1"/>
              </p:cNvSpPr>
              <p:nvPr/>
            </p:nvSpPr>
            <p:spPr bwMode="auto">
              <a:xfrm>
                <a:off x="1320" y="226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28" name="Oval 80"/>
              <p:cNvSpPr>
                <a:spLocks noChangeArrowheads="1"/>
              </p:cNvSpPr>
              <p:nvPr/>
            </p:nvSpPr>
            <p:spPr bwMode="auto">
              <a:xfrm>
                <a:off x="1433" y="229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29" name="Oval 81"/>
              <p:cNvSpPr>
                <a:spLocks noChangeArrowheads="1"/>
              </p:cNvSpPr>
              <p:nvPr/>
            </p:nvSpPr>
            <p:spPr bwMode="auto">
              <a:xfrm>
                <a:off x="1608" y="2281"/>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30" name="Oval 82"/>
              <p:cNvSpPr>
                <a:spLocks noChangeArrowheads="1"/>
              </p:cNvSpPr>
              <p:nvPr/>
            </p:nvSpPr>
            <p:spPr bwMode="auto">
              <a:xfrm>
                <a:off x="610" y="157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31" name="Oval 83"/>
              <p:cNvSpPr>
                <a:spLocks noChangeArrowheads="1"/>
              </p:cNvSpPr>
              <p:nvPr/>
            </p:nvSpPr>
            <p:spPr bwMode="auto">
              <a:xfrm>
                <a:off x="613" y="2137"/>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06933" name="Rectangle 85"/>
            <p:cNvSpPr>
              <a:spLocks noChangeArrowheads="1"/>
            </p:cNvSpPr>
            <p:nvPr/>
          </p:nvSpPr>
          <p:spPr bwMode="auto">
            <a:xfrm>
              <a:off x="2366964" y="5353051"/>
              <a:ext cx="2547937"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a:latin typeface="Times New Roman" charset="0"/>
                </a:rPr>
                <a:t>Random displacements</a:t>
              </a:r>
            </a:p>
          </p:txBody>
        </p:sp>
        <p:sp>
          <p:nvSpPr>
            <p:cNvPr id="206934" name="Rectangle 86"/>
            <p:cNvSpPr>
              <a:spLocks noChangeArrowheads="1"/>
            </p:cNvSpPr>
            <p:nvPr/>
          </p:nvSpPr>
          <p:spPr bwMode="auto">
            <a:xfrm>
              <a:off x="6889750" y="5368926"/>
              <a:ext cx="2903538"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2000" dirty="0">
                  <a:latin typeface="Times New Roman" charset="0"/>
                </a:rPr>
                <a:t>Displacements short-range </a:t>
              </a:r>
              <a:r>
                <a:rPr lang="en-US" altLang="en-US" sz="2000" dirty="0" smtClean="0">
                  <a:latin typeface="Times New Roman" charset="0"/>
                </a:rPr>
                <a:t>correlated</a:t>
              </a:r>
              <a:endParaRPr lang="en-US" altLang="en-US" sz="2000" dirty="0">
                <a:latin typeface="Times New Roman" charset="0"/>
              </a:endParaRPr>
            </a:p>
          </p:txBody>
        </p:sp>
        <p:sp>
          <p:nvSpPr>
            <p:cNvPr id="206935" name="Oval 87"/>
            <p:cNvSpPr>
              <a:spLocks noChangeArrowheads="1"/>
            </p:cNvSpPr>
            <p:nvPr/>
          </p:nvSpPr>
          <p:spPr bwMode="auto">
            <a:xfrm>
              <a:off x="6908800" y="10255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36" name="Oval 88"/>
            <p:cNvSpPr>
              <a:spLocks noChangeArrowheads="1"/>
            </p:cNvSpPr>
            <p:nvPr/>
          </p:nvSpPr>
          <p:spPr bwMode="auto">
            <a:xfrm>
              <a:off x="7137400" y="10255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37" name="Oval 89"/>
            <p:cNvSpPr>
              <a:spLocks noChangeArrowheads="1"/>
            </p:cNvSpPr>
            <p:nvPr/>
          </p:nvSpPr>
          <p:spPr bwMode="auto">
            <a:xfrm>
              <a:off x="7366000" y="10255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38" name="Oval 90"/>
            <p:cNvSpPr>
              <a:spLocks noChangeArrowheads="1"/>
            </p:cNvSpPr>
            <p:nvPr/>
          </p:nvSpPr>
          <p:spPr bwMode="auto">
            <a:xfrm>
              <a:off x="7653338" y="966788"/>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39" name="Oval 91"/>
            <p:cNvSpPr>
              <a:spLocks noChangeArrowheads="1"/>
            </p:cNvSpPr>
            <p:nvPr/>
          </p:nvSpPr>
          <p:spPr bwMode="auto">
            <a:xfrm>
              <a:off x="7881938" y="966788"/>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40" name="Oval 92"/>
            <p:cNvSpPr>
              <a:spLocks noChangeArrowheads="1"/>
            </p:cNvSpPr>
            <p:nvPr/>
          </p:nvSpPr>
          <p:spPr bwMode="auto">
            <a:xfrm>
              <a:off x="8110538" y="966788"/>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41" name="Oval 93"/>
            <p:cNvSpPr>
              <a:spLocks noChangeArrowheads="1"/>
            </p:cNvSpPr>
            <p:nvPr/>
          </p:nvSpPr>
          <p:spPr bwMode="auto">
            <a:xfrm>
              <a:off x="8348663" y="10255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42" name="Oval 94"/>
            <p:cNvSpPr>
              <a:spLocks noChangeArrowheads="1"/>
            </p:cNvSpPr>
            <p:nvPr/>
          </p:nvSpPr>
          <p:spPr bwMode="auto">
            <a:xfrm>
              <a:off x="8597900" y="100647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43" name="Oval 95"/>
            <p:cNvSpPr>
              <a:spLocks noChangeArrowheads="1"/>
            </p:cNvSpPr>
            <p:nvPr/>
          </p:nvSpPr>
          <p:spPr bwMode="auto">
            <a:xfrm>
              <a:off x="8826500" y="100647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44" name="Oval 96"/>
            <p:cNvSpPr>
              <a:spLocks noChangeArrowheads="1"/>
            </p:cNvSpPr>
            <p:nvPr/>
          </p:nvSpPr>
          <p:spPr bwMode="auto">
            <a:xfrm>
              <a:off x="9045575" y="104457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45" name="Oval 97"/>
            <p:cNvSpPr>
              <a:spLocks noChangeArrowheads="1"/>
            </p:cNvSpPr>
            <p:nvPr/>
          </p:nvSpPr>
          <p:spPr bwMode="auto">
            <a:xfrm>
              <a:off x="6908800" y="12541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46" name="Oval 98"/>
            <p:cNvSpPr>
              <a:spLocks noChangeArrowheads="1"/>
            </p:cNvSpPr>
            <p:nvPr/>
          </p:nvSpPr>
          <p:spPr bwMode="auto">
            <a:xfrm>
              <a:off x="7137400" y="12541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47" name="Oval 99"/>
            <p:cNvSpPr>
              <a:spLocks noChangeArrowheads="1"/>
            </p:cNvSpPr>
            <p:nvPr/>
          </p:nvSpPr>
          <p:spPr bwMode="auto">
            <a:xfrm>
              <a:off x="7366000" y="12541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48" name="Oval 100"/>
            <p:cNvSpPr>
              <a:spLocks noChangeArrowheads="1"/>
            </p:cNvSpPr>
            <p:nvPr/>
          </p:nvSpPr>
          <p:spPr bwMode="auto">
            <a:xfrm>
              <a:off x="7653338" y="1195388"/>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49" name="Oval 101"/>
            <p:cNvSpPr>
              <a:spLocks noChangeArrowheads="1"/>
            </p:cNvSpPr>
            <p:nvPr/>
          </p:nvSpPr>
          <p:spPr bwMode="auto">
            <a:xfrm>
              <a:off x="7881938" y="1195388"/>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50" name="Oval 102"/>
            <p:cNvSpPr>
              <a:spLocks noChangeArrowheads="1"/>
            </p:cNvSpPr>
            <p:nvPr/>
          </p:nvSpPr>
          <p:spPr bwMode="auto">
            <a:xfrm>
              <a:off x="8110538" y="1195388"/>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51" name="Oval 103"/>
            <p:cNvSpPr>
              <a:spLocks noChangeArrowheads="1"/>
            </p:cNvSpPr>
            <p:nvPr/>
          </p:nvSpPr>
          <p:spPr bwMode="auto">
            <a:xfrm>
              <a:off x="8348663" y="12541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52" name="Oval 104"/>
            <p:cNvSpPr>
              <a:spLocks noChangeArrowheads="1"/>
            </p:cNvSpPr>
            <p:nvPr/>
          </p:nvSpPr>
          <p:spPr bwMode="auto">
            <a:xfrm>
              <a:off x="8577263" y="12541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53" name="Oval 105"/>
            <p:cNvSpPr>
              <a:spLocks noChangeArrowheads="1"/>
            </p:cNvSpPr>
            <p:nvPr/>
          </p:nvSpPr>
          <p:spPr bwMode="auto">
            <a:xfrm>
              <a:off x="8805863" y="12541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54" name="Oval 106"/>
            <p:cNvSpPr>
              <a:spLocks noChangeArrowheads="1"/>
            </p:cNvSpPr>
            <p:nvPr/>
          </p:nvSpPr>
          <p:spPr bwMode="auto">
            <a:xfrm>
              <a:off x="9024938" y="12922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55" name="Oval 107"/>
            <p:cNvSpPr>
              <a:spLocks noChangeArrowheads="1"/>
            </p:cNvSpPr>
            <p:nvPr/>
          </p:nvSpPr>
          <p:spPr bwMode="auto">
            <a:xfrm>
              <a:off x="6977063" y="14827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56" name="Oval 108"/>
            <p:cNvSpPr>
              <a:spLocks noChangeArrowheads="1"/>
            </p:cNvSpPr>
            <p:nvPr/>
          </p:nvSpPr>
          <p:spPr bwMode="auto">
            <a:xfrm>
              <a:off x="7205663" y="14827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57" name="Oval 109"/>
            <p:cNvSpPr>
              <a:spLocks noChangeArrowheads="1"/>
            </p:cNvSpPr>
            <p:nvPr/>
          </p:nvSpPr>
          <p:spPr bwMode="auto">
            <a:xfrm>
              <a:off x="7434263" y="14827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58" name="Oval 110"/>
            <p:cNvSpPr>
              <a:spLocks noChangeArrowheads="1"/>
            </p:cNvSpPr>
            <p:nvPr/>
          </p:nvSpPr>
          <p:spPr bwMode="auto">
            <a:xfrm>
              <a:off x="7643813" y="1414463"/>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59" name="Oval 111"/>
            <p:cNvSpPr>
              <a:spLocks noChangeArrowheads="1"/>
            </p:cNvSpPr>
            <p:nvPr/>
          </p:nvSpPr>
          <p:spPr bwMode="auto">
            <a:xfrm>
              <a:off x="7862888" y="146367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60" name="Oval 112"/>
            <p:cNvSpPr>
              <a:spLocks noChangeArrowheads="1"/>
            </p:cNvSpPr>
            <p:nvPr/>
          </p:nvSpPr>
          <p:spPr bwMode="auto">
            <a:xfrm>
              <a:off x="8091488" y="146367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61" name="Oval 113"/>
            <p:cNvSpPr>
              <a:spLocks noChangeArrowheads="1"/>
            </p:cNvSpPr>
            <p:nvPr/>
          </p:nvSpPr>
          <p:spPr bwMode="auto">
            <a:xfrm>
              <a:off x="8348663" y="14827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62" name="Oval 114"/>
            <p:cNvSpPr>
              <a:spLocks noChangeArrowheads="1"/>
            </p:cNvSpPr>
            <p:nvPr/>
          </p:nvSpPr>
          <p:spPr bwMode="auto">
            <a:xfrm>
              <a:off x="8577263" y="14827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63" name="Oval 115"/>
            <p:cNvSpPr>
              <a:spLocks noChangeArrowheads="1"/>
            </p:cNvSpPr>
            <p:nvPr/>
          </p:nvSpPr>
          <p:spPr bwMode="auto">
            <a:xfrm>
              <a:off x="8805863" y="14827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64" name="Oval 116"/>
            <p:cNvSpPr>
              <a:spLocks noChangeArrowheads="1"/>
            </p:cNvSpPr>
            <p:nvPr/>
          </p:nvSpPr>
          <p:spPr bwMode="auto">
            <a:xfrm>
              <a:off x="9024938" y="15208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65" name="Oval 117"/>
            <p:cNvSpPr>
              <a:spLocks noChangeArrowheads="1"/>
            </p:cNvSpPr>
            <p:nvPr/>
          </p:nvSpPr>
          <p:spPr bwMode="auto">
            <a:xfrm>
              <a:off x="6977063" y="17113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66" name="Oval 118"/>
            <p:cNvSpPr>
              <a:spLocks noChangeArrowheads="1"/>
            </p:cNvSpPr>
            <p:nvPr/>
          </p:nvSpPr>
          <p:spPr bwMode="auto">
            <a:xfrm>
              <a:off x="7205663" y="17113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67" name="Oval 119"/>
            <p:cNvSpPr>
              <a:spLocks noChangeArrowheads="1"/>
            </p:cNvSpPr>
            <p:nvPr/>
          </p:nvSpPr>
          <p:spPr bwMode="auto">
            <a:xfrm>
              <a:off x="7434263" y="17113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68" name="Oval 120"/>
            <p:cNvSpPr>
              <a:spLocks noChangeArrowheads="1"/>
            </p:cNvSpPr>
            <p:nvPr/>
          </p:nvSpPr>
          <p:spPr bwMode="auto">
            <a:xfrm>
              <a:off x="7643813" y="1643063"/>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69" name="Oval 121"/>
            <p:cNvSpPr>
              <a:spLocks noChangeArrowheads="1"/>
            </p:cNvSpPr>
            <p:nvPr/>
          </p:nvSpPr>
          <p:spPr bwMode="auto">
            <a:xfrm>
              <a:off x="7862888" y="169227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70" name="Oval 122"/>
            <p:cNvSpPr>
              <a:spLocks noChangeArrowheads="1"/>
            </p:cNvSpPr>
            <p:nvPr/>
          </p:nvSpPr>
          <p:spPr bwMode="auto">
            <a:xfrm>
              <a:off x="8091488" y="169227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71" name="Oval 123"/>
            <p:cNvSpPr>
              <a:spLocks noChangeArrowheads="1"/>
            </p:cNvSpPr>
            <p:nvPr/>
          </p:nvSpPr>
          <p:spPr bwMode="auto">
            <a:xfrm>
              <a:off x="8348663" y="17113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72" name="Oval 124"/>
            <p:cNvSpPr>
              <a:spLocks noChangeArrowheads="1"/>
            </p:cNvSpPr>
            <p:nvPr/>
          </p:nvSpPr>
          <p:spPr bwMode="auto">
            <a:xfrm>
              <a:off x="8577263" y="17113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73" name="Oval 125"/>
            <p:cNvSpPr>
              <a:spLocks noChangeArrowheads="1"/>
            </p:cNvSpPr>
            <p:nvPr/>
          </p:nvSpPr>
          <p:spPr bwMode="auto">
            <a:xfrm>
              <a:off x="8805863" y="17113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74" name="Oval 126"/>
            <p:cNvSpPr>
              <a:spLocks noChangeArrowheads="1"/>
            </p:cNvSpPr>
            <p:nvPr/>
          </p:nvSpPr>
          <p:spPr bwMode="auto">
            <a:xfrm>
              <a:off x="9024938" y="17494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75" name="Oval 127"/>
            <p:cNvSpPr>
              <a:spLocks noChangeArrowheads="1"/>
            </p:cNvSpPr>
            <p:nvPr/>
          </p:nvSpPr>
          <p:spPr bwMode="auto">
            <a:xfrm>
              <a:off x="6929438" y="19399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76" name="Oval 128"/>
            <p:cNvSpPr>
              <a:spLocks noChangeArrowheads="1"/>
            </p:cNvSpPr>
            <p:nvPr/>
          </p:nvSpPr>
          <p:spPr bwMode="auto">
            <a:xfrm>
              <a:off x="7158038" y="19399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77" name="Oval 129"/>
            <p:cNvSpPr>
              <a:spLocks noChangeArrowheads="1"/>
            </p:cNvSpPr>
            <p:nvPr/>
          </p:nvSpPr>
          <p:spPr bwMode="auto">
            <a:xfrm>
              <a:off x="7386638" y="19399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78" name="Oval 130"/>
            <p:cNvSpPr>
              <a:spLocks noChangeArrowheads="1"/>
            </p:cNvSpPr>
            <p:nvPr/>
          </p:nvSpPr>
          <p:spPr bwMode="auto">
            <a:xfrm>
              <a:off x="7643813" y="1871663"/>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79" name="Oval 131"/>
            <p:cNvSpPr>
              <a:spLocks noChangeArrowheads="1"/>
            </p:cNvSpPr>
            <p:nvPr/>
          </p:nvSpPr>
          <p:spPr bwMode="auto">
            <a:xfrm>
              <a:off x="7862888" y="192087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80" name="Oval 132"/>
            <p:cNvSpPr>
              <a:spLocks noChangeArrowheads="1"/>
            </p:cNvSpPr>
            <p:nvPr/>
          </p:nvSpPr>
          <p:spPr bwMode="auto">
            <a:xfrm>
              <a:off x="8091488" y="192087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81" name="Oval 133"/>
            <p:cNvSpPr>
              <a:spLocks noChangeArrowheads="1"/>
            </p:cNvSpPr>
            <p:nvPr/>
          </p:nvSpPr>
          <p:spPr bwMode="auto">
            <a:xfrm>
              <a:off x="8348663" y="19399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82" name="Oval 134"/>
            <p:cNvSpPr>
              <a:spLocks noChangeArrowheads="1"/>
            </p:cNvSpPr>
            <p:nvPr/>
          </p:nvSpPr>
          <p:spPr bwMode="auto">
            <a:xfrm>
              <a:off x="8577263" y="19399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83" name="Oval 135"/>
            <p:cNvSpPr>
              <a:spLocks noChangeArrowheads="1"/>
            </p:cNvSpPr>
            <p:nvPr/>
          </p:nvSpPr>
          <p:spPr bwMode="auto">
            <a:xfrm>
              <a:off x="8805863" y="19399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84" name="Oval 136"/>
            <p:cNvSpPr>
              <a:spLocks noChangeArrowheads="1"/>
            </p:cNvSpPr>
            <p:nvPr/>
          </p:nvSpPr>
          <p:spPr bwMode="auto">
            <a:xfrm>
              <a:off x="9034463" y="19399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85" name="Oval 137"/>
            <p:cNvSpPr>
              <a:spLocks noChangeArrowheads="1"/>
            </p:cNvSpPr>
            <p:nvPr/>
          </p:nvSpPr>
          <p:spPr bwMode="auto">
            <a:xfrm>
              <a:off x="6977063" y="21685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86" name="Oval 138"/>
            <p:cNvSpPr>
              <a:spLocks noChangeArrowheads="1"/>
            </p:cNvSpPr>
            <p:nvPr/>
          </p:nvSpPr>
          <p:spPr bwMode="auto">
            <a:xfrm>
              <a:off x="7205663" y="22066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87" name="Oval 139"/>
            <p:cNvSpPr>
              <a:spLocks noChangeArrowheads="1"/>
            </p:cNvSpPr>
            <p:nvPr/>
          </p:nvSpPr>
          <p:spPr bwMode="auto">
            <a:xfrm>
              <a:off x="7434263" y="21685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88" name="Oval 140"/>
            <p:cNvSpPr>
              <a:spLocks noChangeArrowheads="1"/>
            </p:cNvSpPr>
            <p:nvPr/>
          </p:nvSpPr>
          <p:spPr bwMode="auto">
            <a:xfrm>
              <a:off x="7662863" y="21685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89" name="Oval 141"/>
            <p:cNvSpPr>
              <a:spLocks noChangeArrowheads="1"/>
            </p:cNvSpPr>
            <p:nvPr/>
          </p:nvSpPr>
          <p:spPr bwMode="auto">
            <a:xfrm>
              <a:off x="7891463" y="22066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90" name="Oval 142"/>
            <p:cNvSpPr>
              <a:spLocks noChangeArrowheads="1"/>
            </p:cNvSpPr>
            <p:nvPr/>
          </p:nvSpPr>
          <p:spPr bwMode="auto">
            <a:xfrm>
              <a:off x="8120063" y="21685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91" name="Oval 143"/>
            <p:cNvSpPr>
              <a:spLocks noChangeArrowheads="1"/>
            </p:cNvSpPr>
            <p:nvPr/>
          </p:nvSpPr>
          <p:spPr bwMode="auto">
            <a:xfrm>
              <a:off x="8348663" y="21685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92" name="Oval 144"/>
            <p:cNvSpPr>
              <a:spLocks noChangeArrowheads="1"/>
            </p:cNvSpPr>
            <p:nvPr/>
          </p:nvSpPr>
          <p:spPr bwMode="auto">
            <a:xfrm>
              <a:off x="8605838" y="214947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93" name="Oval 145"/>
            <p:cNvSpPr>
              <a:spLocks noChangeArrowheads="1"/>
            </p:cNvSpPr>
            <p:nvPr/>
          </p:nvSpPr>
          <p:spPr bwMode="auto">
            <a:xfrm>
              <a:off x="8834438" y="214947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94" name="Oval 146"/>
            <p:cNvSpPr>
              <a:spLocks noChangeArrowheads="1"/>
            </p:cNvSpPr>
            <p:nvPr/>
          </p:nvSpPr>
          <p:spPr bwMode="auto">
            <a:xfrm>
              <a:off x="9063038" y="214947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95" name="Oval 147"/>
            <p:cNvSpPr>
              <a:spLocks noChangeArrowheads="1"/>
            </p:cNvSpPr>
            <p:nvPr/>
          </p:nvSpPr>
          <p:spPr bwMode="auto">
            <a:xfrm>
              <a:off x="6977063" y="23971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96" name="Oval 148"/>
            <p:cNvSpPr>
              <a:spLocks noChangeArrowheads="1"/>
            </p:cNvSpPr>
            <p:nvPr/>
          </p:nvSpPr>
          <p:spPr bwMode="auto">
            <a:xfrm>
              <a:off x="7205663" y="24352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97" name="Oval 149"/>
            <p:cNvSpPr>
              <a:spLocks noChangeArrowheads="1"/>
            </p:cNvSpPr>
            <p:nvPr/>
          </p:nvSpPr>
          <p:spPr bwMode="auto">
            <a:xfrm>
              <a:off x="7434263" y="23971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98" name="Oval 150"/>
            <p:cNvSpPr>
              <a:spLocks noChangeArrowheads="1"/>
            </p:cNvSpPr>
            <p:nvPr/>
          </p:nvSpPr>
          <p:spPr bwMode="auto">
            <a:xfrm>
              <a:off x="7662863" y="23971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999" name="Oval 151"/>
            <p:cNvSpPr>
              <a:spLocks noChangeArrowheads="1"/>
            </p:cNvSpPr>
            <p:nvPr/>
          </p:nvSpPr>
          <p:spPr bwMode="auto">
            <a:xfrm>
              <a:off x="7891463" y="24352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000" name="Oval 152"/>
            <p:cNvSpPr>
              <a:spLocks noChangeArrowheads="1"/>
            </p:cNvSpPr>
            <p:nvPr/>
          </p:nvSpPr>
          <p:spPr bwMode="auto">
            <a:xfrm>
              <a:off x="8120063" y="23971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001" name="Oval 153"/>
            <p:cNvSpPr>
              <a:spLocks noChangeArrowheads="1"/>
            </p:cNvSpPr>
            <p:nvPr/>
          </p:nvSpPr>
          <p:spPr bwMode="auto">
            <a:xfrm>
              <a:off x="8348663" y="23971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002" name="Oval 154"/>
            <p:cNvSpPr>
              <a:spLocks noChangeArrowheads="1"/>
            </p:cNvSpPr>
            <p:nvPr/>
          </p:nvSpPr>
          <p:spPr bwMode="auto">
            <a:xfrm>
              <a:off x="8577263" y="23971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003" name="Oval 155"/>
            <p:cNvSpPr>
              <a:spLocks noChangeArrowheads="1"/>
            </p:cNvSpPr>
            <p:nvPr/>
          </p:nvSpPr>
          <p:spPr bwMode="auto">
            <a:xfrm>
              <a:off x="8824913" y="2474913"/>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004" name="Oval 156"/>
            <p:cNvSpPr>
              <a:spLocks noChangeArrowheads="1"/>
            </p:cNvSpPr>
            <p:nvPr/>
          </p:nvSpPr>
          <p:spPr bwMode="auto">
            <a:xfrm>
              <a:off x="9034463" y="23971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005" name="Oval 157"/>
            <p:cNvSpPr>
              <a:spLocks noChangeArrowheads="1"/>
            </p:cNvSpPr>
            <p:nvPr/>
          </p:nvSpPr>
          <p:spPr bwMode="auto">
            <a:xfrm>
              <a:off x="6977063" y="26257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006" name="Oval 158"/>
            <p:cNvSpPr>
              <a:spLocks noChangeArrowheads="1"/>
            </p:cNvSpPr>
            <p:nvPr/>
          </p:nvSpPr>
          <p:spPr bwMode="auto">
            <a:xfrm>
              <a:off x="7205663" y="26638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007" name="Oval 159"/>
            <p:cNvSpPr>
              <a:spLocks noChangeArrowheads="1"/>
            </p:cNvSpPr>
            <p:nvPr/>
          </p:nvSpPr>
          <p:spPr bwMode="auto">
            <a:xfrm>
              <a:off x="7434263" y="26257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008" name="Oval 160"/>
            <p:cNvSpPr>
              <a:spLocks noChangeArrowheads="1"/>
            </p:cNvSpPr>
            <p:nvPr/>
          </p:nvSpPr>
          <p:spPr bwMode="auto">
            <a:xfrm>
              <a:off x="7662863" y="26257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009" name="Oval 161"/>
            <p:cNvSpPr>
              <a:spLocks noChangeArrowheads="1"/>
            </p:cNvSpPr>
            <p:nvPr/>
          </p:nvSpPr>
          <p:spPr bwMode="auto">
            <a:xfrm>
              <a:off x="7891463" y="26638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010" name="Oval 162"/>
            <p:cNvSpPr>
              <a:spLocks noChangeArrowheads="1"/>
            </p:cNvSpPr>
            <p:nvPr/>
          </p:nvSpPr>
          <p:spPr bwMode="auto">
            <a:xfrm>
              <a:off x="8120063" y="26257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011" name="Oval 163"/>
            <p:cNvSpPr>
              <a:spLocks noChangeArrowheads="1"/>
            </p:cNvSpPr>
            <p:nvPr/>
          </p:nvSpPr>
          <p:spPr bwMode="auto">
            <a:xfrm>
              <a:off x="8348663" y="26257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012" name="Oval 164"/>
            <p:cNvSpPr>
              <a:spLocks noChangeArrowheads="1"/>
            </p:cNvSpPr>
            <p:nvPr/>
          </p:nvSpPr>
          <p:spPr bwMode="auto">
            <a:xfrm>
              <a:off x="8577263" y="26257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013" name="Oval 165"/>
            <p:cNvSpPr>
              <a:spLocks noChangeArrowheads="1"/>
            </p:cNvSpPr>
            <p:nvPr/>
          </p:nvSpPr>
          <p:spPr bwMode="auto">
            <a:xfrm>
              <a:off x="8824913" y="2703513"/>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014" name="Oval 166"/>
            <p:cNvSpPr>
              <a:spLocks noChangeArrowheads="1"/>
            </p:cNvSpPr>
            <p:nvPr/>
          </p:nvSpPr>
          <p:spPr bwMode="auto">
            <a:xfrm>
              <a:off x="9034463" y="26257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07017" name="Picture 169" descr="All_Li_disp_corr_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5476" y="3000376"/>
              <a:ext cx="2297113" cy="2297113"/>
            </a:xfrm>
            <a:prstGeom prst="rect">
              <a:avLst/>
            </a:prstGeom>
            <a:noFill/>
            <a:extLst>
              <a:ext uri="{909E8E84-426E-40dd-AFC4-6F175D3DCCD1}">
                <a14:hiddenFill xmlns="" xmlns:a14="http://schemas.microsoft.com/office/drawing/2010/main">
                  <a:solidFill>
                    <a:srgbClr val="FFFFFF"/>
                  </a:solidFill>
                </a14:hiddenFill>
              </a:ext>
            </a:extLst>
          </p:spPr>
        </p:pic>
        <p:pic>
          <p:nvPicPr>
            <p:cNvPr id="207018" name="Picture 170" descr="All_Li_random_disp_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0939" y="3021014"/>
              <a:ext cx="2306637" cy="2306637"/>
            </a:xfrm>
            <a:prstGeom prst="rect">
              <a:avLst/>
            </a:prstGeom>
            <a:noFill/>
            <a:extLst>
              <a:ext uri="{909E8E84-426E-40dd-AFC4-6F175D3DCCD1}">
                <a14:hiddenFill xmlns="" xmlns:a14="http://schemas.microsoft.com/office/drawing/2010/main">
                  <a:solidFill>
                    <a:srgbClr val="FFFFFF"/>
                  </a:solidFill>
                </a14:hiddenFill>
              </a:ext>
            </a:extLst>
          </p:spPr>
        </p:pic>
        <p:sp>
          <p:nvSpPr>
            <p:cNvPr id="207019" name="Text Box 171"/>
            <p:cNvSpPr txBox="1">
              <a:spLocks noChangeArrowheads="1"/>
            </p:cNvSpPr>
            <p:nvPr/>
          </p:nvSpPr>
          <p:spPr bwMode="auto">
            <a:xfrm>
              <a:off x="4872038" y="3136901"/>
              <a:ext cx="1954212" cy="16160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000" dirty="0">
                  <a:latin typeface="Times New Roman" charset="0"/>
                </a:rPr>
                <a:t>After subtracting out the scattering from the Bragg peaks, what is left?</a:t>
              </a:r>
              <a:endParaRPr lang="en-US" altLang="en-US" sz="2800" dirty="0">
                <a:latin typeface="Times New Roman" charset="0"/>
              </a:endParaRPr>
            </a:p>
          </p:txBody>
        </p:sp>
      </p:grpSp>
      <p:sp>
        <p:nvSpPr>
          <p:cNvPr id="2" name="Date Placeholder 1"/>
          <p:cNvSpPr>
            <a:spLocks noGrp="1"/>
          </p:cNvSpPr>
          <p:nvPr>
            <p:ph type="dt" sz="half" idx="10"/>
          </p:nvPr>
        </p:nvSpPr>
        <p:spPr/>
        <p:txBody>
          <a:bodyPr/>
          <a:lstStyle/>
          <a:p>
            <a:r>
              <a:rPr lang="it-IT" smtClean="0"/>
              <a:t>04/04/18</a:t>
            </a:r>
            <a:endParaRPr lang="en-US"/>
          </a:p>
        </p:txBody>
      </p:sp>
      <p:sp>
        <p:nvSpPr>
          <p:cNvPr id="3" name="Slide Number Placeholder 2"/>
          <p:cNvSpPr>
            <a:spLocks noGrp="1"/>
          </p:cNvSpPr>
          <p:nvPr>
            <p:ph type="sldNum" sz="quarter" idx="12"/>
          </p:nvPr>
        </p:nvSpPr>
        <p:spPr/>
        <p:txBody>
          <a:bodyPr/>
          <a:lstStyle/>
          <a:p>
            <a:fld id="{3E2C805A-53F6-E646-A211-CDCC79B0086A}" type="slidenum">
              <a:rPr lang="en-US" smtClean="0"/>
              <a:t>9</a:t>
            </a:fld>
            <a:endParaRPr lang="en-US"/>
          </a:p>
        </p:txBody>
      </p:sp>
      <p:cxnSp>
        <p:nvCxnSpPr>
          <p:cNvPr id="171"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73" name="Rectangle 368"/>
          <p:cNvSpPr>
            <a:spLocks noChangeArrowheads="1"/>
          </p:cNvSpPr>
          <p:nvPr/>
        </p:nvSpPr>
        <p:spPr bwMode="auto">
          <a:xfrm>
            <a:off x="6889750" y="1567669"/>
            <a:ext cx="696913" cy="485775"/>
          </a:xfrm>
          <a:prstGeom prst="rect">
            <a:avLst/>
          </a:prstGeom>
          <a:no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 name="Rectangle 369"/>
          <p:cNvSpPr>
            <a:spLocks noChangeArrowheads="1"/>
          </p:cNvSpPr>
          <p:nvPr/>
        </p:nvSpPr>
        <p:spPr bwMode="auto">
          <a:xfrm>
            <a:off x="7643812" y="1516869"/>
            <a:ext cx="696912" cy="485775"/>
          </a:xfrm>
          <a:prstGeom prst="rect">
            <a:avLst/>
          </a:prstGeom>
          <a:no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5" name="Rectangle 370"/>
          <p:cNvSpPr>
            <a:spLocks noChangeArrowheads="1"/>
          </p:cNvSpPr>
          <p:nvPr/>
        </p:nvSpPr>
        <p:spPr bwMode="auto">
          <a:xfrm>
            <a:off x="7632700" y="1991532"/>
            <a:ext cx="220663" cy="669925"/>
          </a:xfrm>
          <a:prstGeom prst="rect">
            <a:avLst/>
          </a:prstGeom>
          <a:no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7" name="Rettangolo 5"/>
          <p:cNvSpPr/>
          <p:nvPr/>
        </p:nvSpPr>
        <p:spPr>
          <a:xfrm>
            <a:off x="0" y="3607"/>
            <a:ext cx="12178390" cy="523210"/>
          </a:xfrm>
          <a:prstGeom prst="rect">
            <a:avLst/>
          </a:prstGeom>
        </p:spPr>
        <p:txBody>
          <a:bodyPr wrap="square" lIns="91431" tIns="45715" rIns="91431" bIns="45715">
            <a:spAutoFit/>
          </a:bodyPr>
          <a:lstStyle/>
          <a:p>
            <a:pPr algn="ctr">
              <a:defRPr/>
            </a:pPr>
            <a:r>
              <a:rPr lang="it-IT" altLang="en-US" sz="2800" b="1" dirty="0" err="1" smtClean="0">
                <a:effectLst>
                  <a:outerShdw blurRad="38100" dist="38100" dir="2700000" algn="tl">
                    <a:srgbClr val="000000">
                      <a:alpha val="43137"/>
                    </a:srgbClr>
                  </a:outerShdw>
                </a:effectLst>
                <a:latin typeface="Times New Roman" charset="0"/>
                <a:ea typeface="Times New Roman" charset="0"/>
                <a:cs typeface="Times New Roman" charset="0"/>
              </a:rPr>
              <a:t>What</a:t>
            </a:r>
            <a:r>
              <a:rPr lang="it-IT" altLang="en-US" sz="2800" b="1" dirty="0" smtClean="0">
                <a:effectLst>
                  <a:outerShdw blurRad="38100" dist="38100" dir="2700000" algn="tl">
                    <a:srgbClr val="000000">
                      <a:alpha val="43137"/>
                    </a:srgbClr>
                  </a:outerShdw>
                </a:effectLst>
                <a:latin typeface="Times New Roman" charset="0"/>
                <a:ea typeface="Times New Roman" charset="0"/>
                <a:cs typeface="Times New Roman" charset="0"/>
              </a:rPr>
              <a:t> </a:t>
            </a:r>
            <a:r>
              <a:rPr lang="it-IT" altLang="en-US" sz="2800" b="1" dirty="0" err="1" smtClean="0">
                <a:effectLst>
                  <a:outerShdw blurRad="38100" dist="38100" dir="2700000" algn="tl">
                    <a:srgbClr val="000000">
                      <a:alpha val="43137"/>
                    </a:srgbClr>
                  </a:outerShdw>
                </a:effectLst>
                <a:latin typeface="Times New Roman" charset="0"/>
                <a:ea typeface="Times New Roman" charset="0"/>
                <a:cs typeface="Times New Roman" charset="0"/>
              </a:rPr>
              <a:t>if</a:t>
            </a:r>
            <a:r>
              <a:rPr lang="it-IT" altLang="en-US" sz="2800" b="1" dirty="0" smtClean="0">
                <a:effectLst>
                  <a:outerShdw blurRad="38100" dist="38100" dir="2700000" algn="tl">
                    <a:srgbClr val="000000">
                      <a:alpha val="43137"/>
                    </a:srgbClr>
                  </a:outerShdw>
                </a:effectLst>
                <a:latin typeface="Times New Roman" charset="0"/>
                <a:ea typeface="Times New Roman" charset="0"/>
                <a:cs typeface="Times New Roman" charset="0"/>
              </a:rPr>
              <a:t> the </a:t>
            </a:r>
            <a:r>
              <a:rPr lang="it-IT" altLang="en-US" sz="2800" b="1" dirty="0" err="1" smtClean="0">
                <a:effectLst>
                  <a:outerShdw blurRad="38100" dist="38100" dir="2700000" algn="tl">
                    <a:srgbClr val="000000">
                      <a:alpha val="43137"/>
                    </a:srgbClr>
                  </a:outerShdw>
                </a:effectLst>
                <a:latin typeface="Times New Roman" charset="0"/>
                <a:ea typeface="Times New Roman" charset="0"/>
                <a:cs typeface="Times New Roman" charset="0"/>
              </a:rPr>
              <a:t>crystal</a:t>
            </a:r>
            <a:r>
              <a:rPr lang="it-IT" altLang="en-US" sz="2800" b="1" dirty="0" smtClean="0">
                <a:effectLst>
                  <a:outerShdw blurRad="38100" dist="38100" dir="2700000" algn="tl">
                    <a:srgbClr val="000000">
                      <a:alpha val="43137"/>
                    </a:srgbClr>
                  </a:outerShdw>
                </a:effectLst>
                <a:latin typeface="Times New Roman" charset="0"/>
                <a:ea typeface="Times New Roman" charset="0"/>
                <a:cs typeface="Times New Roman" charset="0"/>
              </a:rPr>
              <a:t> </a:t>
            </a:r>
            <a:r>
              <a:rPr lang="it-IT" altLang="en-US" sz="2800" b="1" dirty="0" err="1" smtClean="0">
                <a:effectLst>
                  <a:outerShdw blurRad="38100" dist="38100" dir="2700000" algn="tl">
                    <a:srgbClr val="000000">
                      <a:alpha val="43137"/>
                    </a:srgbClr>
                  </a:outerShdw>
                </a:effectLst>
                <a:latin typeface="Times New Roman" charset="0"/>
                <a:ea typeface="Times New Roman" charset="0"/>
                <a:cs typeface="Times New Roman" charset="0"/>
              </a:rPr>
              <a:t>is</a:t>
            </a:r>
            <a:r>
              <a:rPr lang="it-IT" altLang="en-US" sz="2800" b="1" dirty="0" smtClean="0">
                <a:effectLst>
                  <a:outerShdw blurRad="38100" dist="38100" dir="2700000" algn="tl">
                    <a:srgbClr val="000000">
                      <a:alpha val="43137"/>
                    </a:srgbClr>
                  </a:outerShdw>
                </a:effectLst>
                <a:latin typeface="Times New Roman" charset="0"/>
                <a:ea typeface="Times New Roman" charset="0"/>
                <a:cs typeface="Times New Roman" charset="0"/>
              </a:rPr>
              <a:t> </a:t>
            </a:r>
            <a:r>
              <a:rPr lang="it-IT" altLang="en-US" sz="2800" b="1" dirty="0" err="1" smtClean="0">
                <a:effectLst>
                  <a:outerShdw blurRad="38100" dist="38100" dir="2700000" algn="tl">
                    <a:srgbClr val="000000">
                      <a:alpha val="43137"/>
                    </a:srgbClr>
                  </a:outerShdw>
                </a:effectLst>
                <a:latin typeface="Times New Roman" charset="0"/>
                <a:ea typeface="Times New Roman" charset="0"/>
                <a:cs typeface="Times New Roman" charset="0"/>
              </a:rPr>
              <a:t>not</a:t>
            </a:r>
            <a:r>
              <a:rPr lang="it-IT" altLang="en-US" sz="2800" b="1" dirty="0" smtClean="0">
                <a:effectLst>
                  <a:outerShdw blurRad="38100" dist="38100" dir="2700000" algn="tl">
                    <a:srgbClr val="000000">
                      <a:alpha val="43137"/>
                    </a:srgbClr>
                  </a:outerShdw>
                </a:effectLst>
                <a:latin typeface="Times New Roman" charset="0"/>
                <a:ea typeface="Times New Roman" charset="0"/>
                <a:cs typeface="Times New Roman" charset="0"/>
              </a:rPr>
              <a:t> </a:t>
            </a:r>
            <a:r>
              <a:rPr lang="it-IT" altLang="en-US" sz="2800" b="1" dirty="0" err="1" smtClean="0">
                <a:effectLst>
                  <a:outerShdw blurRad="38100" dist="38100" dir="2700000" algn="tl">
                    <a:srgbClr val="000000">
                      <a:alpha val="43137"/>
                    </a:srgbClr>
                  </a:outerShdw>
                </a:effectLst>
                <a:latin typeface="Times New Roman" charset="0"/>
                <a:ea typeface="Times New Roman" charset="0"/>
                <a:cs typeface="Times New Roman" charset="0"/>
              </a:rPr>
              <a:t>perfect</a:t>
            </a:r>
            <a:r>
              <a:rPr lang="it-IT" altLang="en-US" sz="2800" b="1" dirty="0" smtClean="0">
                <a:effectLst>
                  <a:outerShdw blurRad="38100" dist="38100" dir="2700000" algn="tl">
                    <a:srgbClr val="000000">
                      <a:alpha val="43137"/>
                    </a:srgbClr>
                  </a:outerShdw>
                </a:effectLst>
                <a:latin typeface="Times New Roman" charset="0"/>
                <a:ea typeface="Times New Roman" charset="0"/>
                <a:cs typeface="Times New Roman" charset="0"/>
              </a:rPr>
              <a:t>??</a:t>
            </a:r>
            <a:endParaRPr lang="en-US" sz="2700"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74846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ttangolo 5"/>
          <p:cNvSpPr/>
          <p:nvPr/>
        </p:nvSpPr>
        <p:spPr>
          <a:xfrm>
            <a:off x="0" y="3607"/>
            <a:ext cx="12178390" cy="523210"/>
          </a:xfrm>
          <a:prstGeom prst="rect">
            <a:avLst/>
          </a:prstGeom>
        </p:spPr>
        <p:txBody>
          <a:bodyPr wrap="square" lIns="91431" tIns="45715" rIns="91431" bIns="45715">
            <a:spAutoFit/>
          </a:bodyPr>
          <a:lstStyle/>
          <a:p>
            <a:pPr algn="ctr">
              <a:defRPr/>
            </a:pPr>
            <a:r>
              <a:rPr lang="en-US" sz="2800" b="1" dirty="0">
                <a:latin typeface="Times New Roman" charset="0"/>
                <a:ea typeface="Times New Roman" charset="0"/>
                <a:cs typeface="Times New Roman" charset="0"/>
              </a:rPr>
              <a:t>Diffuse scattering </a:t>
            </a:r>
            <a:endParaRPr lang="en-US" sz="2700" b="1" dirty="0">
              <a:latin typeface="Times New Roman" charset="0"/>
              <a:ea typeface="Times New Roman" charset="0"/>
              <a:cs typeface="Times New Roman" charset="0"/>
            </a:endParaRPr>
          </a:p>
        </p:txBody>
      </p:sp>
      <p:sp>
        <p:nvSpPr>
          <p:cNvPr id="7" name="Date Placeholder 6"/>
          <p:cNvSpPr>
            <a:spLocks noGrp="1"/>
          </p:cNvSpPr>
          <p:nvPr>
            <p:ph type="dt" sz="half" idx="10"/>
          </p:nvPr>
        </p:nvSpPr>
        <p:spPr/>
        <p:txBody>
          <a:bodyPr/>
          <a:lstStyle/>
          <a:p>
            <a:r>
              <a:rPr lang="it-IT" smtClean="0"/>
              <a:t>04/04/18</a:t>
            </a:r>
            <a:endParaRPr lang="en-US"/>
          </a:p>
        </p:txBody>
      </p:sp>
      <p:sp>
        <p:nvSpPr>
          <p:cNvPr id="8" name="Slide Number Placeholder 7"/>
          <p:cNvSpPr>
            <a:spLocks noGrp="1"/>
          </p:cNvSpPr>
          <p:nvPr>
            <p:ph type="sldNum" sz="quarter" idx="12"/>
          </p:nvPr>
        </p:nvSpPr>
        <p:spPr/>
        <p:txBody>
          <a:bodyPr/>
          <a:lstStyle/>
          <a:p>
            <a:fld id="{3E2C805A-53F6-E646-A211-CDCC79B0086A}" type="slidenum">
              <a:rPr lang="en-US" smtClean="0"/>
              <a:t>10</a:t>
            </a:fld>
            <a:endParaRPr lang="en-US"/>
          </a:p>
        </p:txBody>
      </p:sp>
      <p:sp>
        <p:nvSpPr>
          <p:cNvPr id="9" name="Rectangle 8"/>
          <p:cNvSpPr/>
          <p:nvPr/>
        </p:nvSpPr>
        <p:spPr>
          <a:xfrm>
            <a:off x="275425" y="713995"/>
            <a:ext cx="11613931" cy="3046988"/>
          </a:xfrm>
          <a:prstGeom prst="rect">
            <a:avLst/>
          </a:prstGeom>
        </p:spPr>
        <p:txBody>
          <a:bodyPr wrap="square">
            <a:spAutoFit/>
          </a:bodyPr>
          <a:lstStyle/>
          <a:p>
            <a:pPr algn="ctr"/>
            <a:r>
              <a:rPr lang="en-US" sz="2400" b="1" dirty="0">
                <a:solidFill>
                  <a:srgbClr val="FF0000"/>
                </a:solidFill>
                <a:latin typeface="Times New Roman" charset="0"/>
                <a:ea typeface="Times New Roman" charset="0"/>
                <a:cs typeface="Times New Roman" charset="0"/>
              </a:rPr>
              <a:t>D</a:t>
            </a:r>
            <a:r>
              <a:rPr lang="en-US" sz="2400" b="1" dirty="0" smtClean="0">
                <a:solidFill>
                  <a:srgbClr val="FF0000"/>
                </a:solidFill>
                <a:latin typeface="Times New Roman" charset="0"/>
                <a:ea typeface="Times New Roman" charset="0"/>
                <a:cs typeface="Times New Roman" charset="0"/>
              </a:rPr>
              <a:t>iffuse scattering </a:t>
            </a:r>
            <a:r>
              <a:rPr lang="en-US" sz="2400" dirty="0" smtClean="0">
                <a:latin typeface="Times New Roman" charset="0"/>
                <a:ea typeface="Times New Roman" charset="0"/>
                <a:cs typeface="Times New Roman" charset="0"/>
              </a:rPr>
              <a:t>is </a:t>
            </a:r>
            <a:r>
              <a:rPr lang="en-US" sz="2400" dirty="0">
                <a:latin typeface="Times New Roman" charset="0"/>
                <a:ea typeface="Times New Roman" charset="0"/>
                <a:cs typeface="Times New Roman" charset="0"/>
              </a:rPr>
              <a:t>the </a:t>
            </a:r>
            <a:r>
              <a:rPr lang="en-US" sz="2400" dirty="0" smtClean="0">
                <a:latin typeface="Times New Roman" charset="0"/>
                <a:ea typeface="Times New Roman" charset="0"/>
                <a:cs typeface="Times New Roman" charset="0"/>
              </a:rPr>
              <a:t>scattering</a:t>
            </a:r>
            <a:r>
              <a:rPr lang="en-US" sz="2400" dirty="0">
                <a:latin typeface="Times New Roman" charset="0"/>
                <a:ea typeface="Times New Roman" charset="0"/>
                <a:cs typeface="Times New Roman" charset="0"/>
              </a:rPr>
              <a:t> that arises from </a:t>
            </a:r>
            <a:r>
              <a:rPr lang="en-US" sz="2400" dirty="0" smtClean="0">
                <a:latin typeface="Times New Roman" charset="0"/>
                <a:ea typeface="Times New Roman" charset="0"/>
                <a:cs typeface="Times New Roman" charset="0"/>
              </a:rPr>
              <a:t>deviations</a:t>
            </a:r>
          </a:p>
          <a:p>
            <a:pPr algn="ctr"/>
            <a:r>
              <a:rPr lang="en-US" sz="2400" dirty="0" smtClean="0">
                <a:latin typeface="Times New Roman" charset="0"/>
                <a:ea typeface="Times New Roman" charset="0"/>
                <a:cs typeface="Times New Roman" charset="0"/>
              </a:rPr>
              <a:t> </a:t>
            </a:r>
            <a:r>
              <a:rPr lang="en-US" sz="2400" dirty="0">
                <a:latin typeface="Times New Roman" charset="0"/>
                <a:ea typeface="Times New Roman" charset="0"/>
                <a:cs typeface="Times New Roman" charset="0"/>
              </a:rPr>
              <a:t>from </a:t>
            </a:r>
            <a:r>
              <a:rPr lang="en-US" sz="2400" dirty="0" smtClean="0">
                <a:latin typeface="Times New Roman" charset="0"/>
                <a:ea typeface="Times New Roman" charset="0"/>
                <a:cs typeface="Times New Roman" charset="0"/>
              </a:rPr>
              <a:t>a </a:t>
            </a:r>
            <a:r>
              <a:rPr lang="en-US" sz="2400" dirty="0">
                <a:latin typeface="Times New Roman" charset="0"/>
                <a:ea typeface="Times New Roman" charset="0"/>
                <a:cs typeface="Times New Roman" charset="0"/>
              </a:rPr>
              <a:t>perfectly regular </a:t>
            </a:r>
            <a:r>
              <a:rPr lang="en-US" sz="2400" dirty="0" smtClean="0">
                <a:latin typeface="Times New Roman" charset="0"/>
                <a:ea typeface="Times New Roman" charset="0"/>
                <a:cs typeface="Times New Roman" charset="0"/>
              </a:rPr>
              <a:t>lattice</a:t>
            </a:r>
          </a:p>
          <a:p>
            <a:pPr algn="ctr"/>
            <a:endParaRPr lang="en-US" sz="2400" dirty="0">
              <a:latin typeface="Times New Roman" charset="0"/>
              <a:ea typeface="Times New Roman" charset="0"/>
              <a:cs typeface="Times New Roman" charset="0"/>
            </a:endParaRPr>
          </a:p>
          <a:p>
            <a:pPr algn="ctr"/>
            <a:r>
              <a:rPr lang="en-US" sz="2400" b="1" dirty="0" smtClean="0">
                <a:latin typeface="Times New Roman" charset="0"/>
                <a:ea typeface="Times New Roman" charset="0"/>
                <a:cs typeface="Times New Roman" charset="0"/>
              </a:rPr>
              <a:t>Uncorrelated disorder </a:t>
            </a:r>
            <a:r>
              <a:rPr lang="en-US" sz="2400" dirty="0" smtClean="0">
                <a:latin typeface="Times New Roman" charset="0"/>
                <a:ea typeface="Times New Roman" charset="0"/>
                <a:cs typeface="Times New Roman" charset="0"/>
              </a:rPr>
              <a:t>yields “trivial” diffuse scattering contributions</a:t>
            </a:r>
          </a:p>
          <a:p>
            <a:pPr algn="ctr"/>
            <a:endParaRPr lang="en-US" sz="2400" dirty="0">
              <a:latin typeface="Times New Roman" charset="0"/>
              <a:ea typeface="Times New Roman" charset="0"/>
              <a:cs typeface="Times New Roman" charset="0"/>
            </a:endParaRPr>
          </a:p>
          <a:p>
            <a:pPr algn="ctr"/>
            <a:r>
              <a:rPr lang="en-US" sz="2400" b="1" dirty="0" smtClean="0">
                <a:latin typeface="Times New Roman" charset="0"/>
                <a:ea typeface="Times New Roman" charset="0"/>
                <a:cs typeface="Times New Roman" charset="0"/>
              </a:rPr>
              <a:t>Correlated disorder </a:t>
            </a:r>
            <a:r>
              <a:rPr lang="en-US" sz="2400" dirty="0" smtClean="0">
                <a:latin typeface="Times New Roman" charset="0"/>
                <a:ea typeface="Times New Roman" charset="0"/>
                <a:cs typeface="Times New Roman" charset="0"/>
              </a:rPr>
              <a:t>produces</a:t>
            </a:r>
            <a:r>
              <a:rPr lang="en-US" sz="2400" b="1" dirty="0" smtClean="0">
                <a:latin typeface="Times New Roman" charset="0"/>
                <a:ea typeface="Times New Roman" charset="0"/>
                <a:cs typeface="Times New Roman" charset="0"/>
              </a:rPr>
              <a:t> anisotropic diffuse scattering </a:t>
            </a:r>
            <a:r>
              <a:rPr lang="en-US" sz="2400" dirty="0" smtClean="0">
                <a:latin typeface="Times New Roman" charset="0"/>
                <a:ea typeface="Times New Roman" charset="0"/>
                <a:cs typeface="Times New Roman" charset="0"/>
              </a:rPr>
              <a:t>features whose spacing and intensity in reciprocal space are determined by length scale and amplitudes of the involved correlated displacements, respectively</a:t>
            </a:r>
            <a:endParaRPr lang="en-US" sz="2400" dirty="0">
              <a:latin typeface="Times New Roman" charset="0"/>
              <a:ea typeface="Times New Roman" charset="0"/>
              <a:cs typeface="Times New Roman" charset="0"/>
            </a:endParaRPr>
          </a:p>
        </p:txBody>
      </p:sp>
      <p:sp>
        <p:nvSpPr>
          <p:cNvPr id="2" name="Rounded Rectangle 1"/>
          <p:cNvSpPr/>
          <p:nvPr/>
        </p:nvSpPr>
        <p:spPr>
          <a:xfrm>
            <a:off x="717840" y="3808683"/>
            <a:ext cx="4147200" cy="24283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Times New Roman" charset="0"/>
                <a:ea typeface="Times New Roman" charset="0"/>
                <a:cs typeface="Times New Roman" charset="0"/>
              </a:rPr>
              <a:t>Bragg reflections:</a:t>
            </a:r>
          </a:p>
          <a:p>
            <a:pPr algn="ctr"/>
            <a:r>
              <a:rPr lang="en-US" sz="2400" dirty="0" smtClean="0">
                <a:latin typeface="Times New Roman" charset="0"/>
                <a:ea typeface="Times New Roman" charset="0"/>
                <a:cs typeface="Times New Roman" charset="0"/>
              </a:rPr>
              <a:t>Info on the mean electron density</a:t>
            </a:r>
          </a:p>
          <a:p>
            <a:pPr algn="ctr"/>
            <a:r>
              <a:rPr lang="en-US" sz="2400" b="1" dirty="0" smtClean="0">
                <a:solidFill>
                  <a:schemeClr val="tx1"/>
                </a:solidFill>
                <a:latin typeface="Times New Roman" charset="0"/>
                <a:ea typeface="Times New Roman" charset="0"/>
                <a:cs typeface="Times New Roman" charset="0"/>
              </a:rPr>
              <a:t>(-&gt;average structure)</a:t>
            </a:r>
          </a:p>
        </p:txBody>
      </p:sp>
      <p:sp>
        <p:nvSpPr>
          <p:cNvPr id="10" name="Rounded Rectangle 9"/>
          <p:cNvSpPr/>
          <p:nvPr/>
        </p:nvSpPr>
        <p:spPr>
          <a:xfrm>
            <a:off x="6222124" y="3850634"/>
            <a:ext cx="4256690" cy="23863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Times New Roman" charset="0"/>
                <a:ea typeface="Times New Roman" charset="0"/>
                <a:cs typeface="Times New Roman" charset="0"/>
              </a:rPr>
              <a:t>Diffuse scattering:</a:t>
            </a:r>
          </a:p>
          <a:p>
            <a:pPr algn="ctr"/>
            <a:r>
              <a:rPr lang="en-US" sz="2400" dirty="0" smtClean="0">
                <a:latin typeface="Times New Roman" charset="0"/>
                <a:ea typeface="Times New Roman" charset="0"/>
                <a:cs typeface="Times New Roman" charset="0"/>
              </a:rPr>
              <a:t>Sensitive to spatial correlation in electron density variation </a:t>
            </a:r>
          </a:p>
          <a:p>
            <a:pPr algn="ctr"/>
            <a:r>
              <a:rPr lang="en-US" sz="2400" b="1" dirty="0" smtClean="0">
                <a:solidFill>
                  <a:schemeClr val="tx1"/>
                </a:solidFill>
                <a:latin typeface="Times New Roman" charset="0"/>
                <a:ea typeface="Times New Roman" charset="0"/>
                <a:cs typeface="Times New Roman" charset="0"/>
              </a:rPr>
              <a:t>(-&gt; related to protein functional motions)</a:t>
            </a:r>
            <a:endParaRPr lang="en-US" sz="2400" b="1" dirty="0">
              <a:solidFill>
                <a:schemeClr val="tx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1123953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it-IT" smtClean="0"/>
              <a:t>04/04/18</a:t>
            </a:r>
            <a:endParaRPr lang="en-US"/>
          </a:p>
        </p:txBody>
      </p:sp>
      <p:sp>
        <p:nvSpPr>
          <p:cNvPr id="6" name="Slide Number Placeholder 5"/>
          <p:cNvSpPr>
            <a:spLocks noGrp="1"/>
          </p:cNvSpPr>
          <p:nvPr>
            <p:ph type="sldNum" sz="quarter" idx="12"/>
          </p:nvPr>
        </p:nvSpPr>
        <p:spPr/>
        <p:txBody>
          <a:bodyPr/>
          <a:lstStyle/>
          <a:p>
            <a:fld id="{3E2C805A-53F6-E646-A211-CDCC79B0086A}" type="slidenum">
              <a:rPr lang="en-US" smtClean="0"/>
              <a:t>11</a:t>
            </a:fld>
            <a:endParaRPr lang="en-US"/>
          </a:p>
        </p:txBody>
      </p:sp>
      <p:cxnSp>
        <p:nvCxnSpPr>
          <p:cNvPr id="7"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ttangolo 5"/>
          <p:cNvSpPr/>
          <p:nvPr/>
        </p:nvSpPr>
        <p:spPr>
          <a:xfrm>
            <a:off x="0" y="3607"/>
            <a:ext cx="12178390" cy="523210"/>
          </a:xfrm>
          <a:prstGeom prst="rect">
            <a:avLst/>
          </a:prstGeom>
        </p:spPr>
        <p:txBody>
          <a:bodyPr wrap="square" lIns="91431" tIns="45715" rIns="91431" bIns="45715">
            <a:spAutoFit/>
          </a:bodyPr>
          <a:lstStyle/>
          <a:p>
            <a:pPr algn="ctr">
              <a:defRPr/>
            </a:pPr>
            <a:r>
              <a:rPr lang="en-US" sz="2800" b="1" dirty="0" smtClean="0">
                <a:latin typeface="Times New Roman" charset="0"/>
                <a:ea typeface="Times New Roman" charset="0"/>
                <a:cs typeface="Times New Roman" charset="0"/>
              </a:rPr>
              <a:t>Why diffuse </a:t>
            </a:r>
            <a:r>
              <a:rPr lang="en-US" sz="2800" b="1" dirty="0">
                <a:latin typeface="Times New Roman" charset="0"/>
                <a:ea typeface="Times New Roman" charset="0"/>
                <a:cs typeface="Times New Roman" charset="0"/>
              </a:rPr>
              <a:t>scattering </a:t>
            </a:r>
            <a:r>
              <a:rPr lang="en-US" sz="2800" b="1" dirty="0" smtClean="0">
                <a:latin typeface="Times New Roman" charset="0"/>
                <a:ea typeface="Times New Roman" charset="0"/>
                <a:cs typeface="Times New Roman" charset="0"/>
              </a:rPr>
              <a:t>is getting so popular (again)?</a:t>
            </a:r>
            <a:endParaRPr lang="en-US" sz="2700" b="1"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47" name="TextBox 46"/>
              <p:cNvSpPr txBox="1"/>
              <p:nvPr/>
            </p:nvSpPr>
            <p:spPr>
              <a:xfrm>
                <a:off x="334488" y="2776305"/>
                <a:ext cx="11019312" cy="4081695"/>
              </a:xfrm>
              <a:prstGeom prst="rect">
                <a:avLst/>
              </a:prstGeom>
              <a:noFill/>
            </p:spPr>
            <p:txBody>
              <a:bodyPr wrap="square" rtlCol="0">
                <a:spAutoFit/>
              </a:bodyPr>
              <a:lstStyle/>
              <a:p>
                <a:r>
                  <a:rPr lang="en-US" sz="2400" dirty="0" smtClean="0">
                    <a:latin typeface="Times New Roman" charset="0"/>
                    <a:ea typeface="Times New Roman" charset="0"/>
                    <a:cs typeface="Times New Roman" charset="0"/>
                  </a:rPr>
                  <a:t>I.e. Lysozyme unit cell</a:t>
                </a:r>
              </a:p>
              <a:p>
                <a:r>
                  <a:rPr lang="en-US" sz="2400" dirty="0" smtClean="0">
                    <a:latin typeface="Times New Roman" charset="0"/>
                    <a:ea typeface="Times New Roman" charset="0"/>
                    <a:cs typeface="Times New Roman" charset="0"/>
                  </a:rPr>
                  <a:t>60 </a:t>
                </a:r>
                <a:r>
                  <a:rPr lang="nb-NO" sz="2400" dirty="0" smtClean="0">
                    <a:latin typeface="Times New Roman" charset="0"/>
                    <a:ea typeface="Times New Roman" charset="0"/>
                    <a:cs typeface="Times New Roman" charset="0"/>
                  </a:rPr>
                  <a:t>Å x 70Å x 30 Å ≈ 125 x 10</a:t>
                </a:r>
                <a:r>
                  <a:rPr lang="nb-NO" sz="2400" baseline="30000" dirty="0" smtClean="0">
                    <a:latin typeface="Times New Roman" charset="0"/>
                    <a:ea typeface="Times New Roman" charset="0"/>
                    <a:cs typeface="Times New Roman" charset="0"/>
                  </a:rPr>
                  <a:t>3</a:t>
                </a:r>
                <a:r>
                  <a:rPr lang="nb-NO" sz="2400" dirty="0" smtClean="0">
                    <a:latin typeface="Times New Roman" charset="0"/>
                    <a:ea typeface="Times New Roman" charset="0"/>
                    <a:cs typeface="Times New Roman" charset="0"/>
                  </a:rPr>
                  <a:t> Å</a:t>
                </a:r>
                <a:r>
                  <a:rPr lang="nb-NO" sz="2400" baseline="30000" dirty="0" smtClean="0">
                    <a:latin typeface="Times New Roman" charset="0"/>
                    <a:ea typeface="Times New Roman" charset="0"/>
                    <a:cs typeface="Times New Roman" charset="0"/>
                  </a:rPr>
                  <a:t>3 </a:t>
                </a:r>
                <a:r>
                  <a:rPr lang="nb-NO" sz="2400" dirty="0" smtClean="0">
                    <a:latin typeface="Times New Roman" charset="0"/>
                    <a:ea typeface="Times New Roman" charset="0"/>
                    <a:cs typeface="Times New Roman" charset="0"/>
                  </a:rPr>
                  <a:t>≈ 10</a:t>
                </a:r>
                <a:r>
                  <a:rPr lang="nb-NO" sz="2400" baseline="30000" dirty="0" smtClean="0">
                    <a:latin typeface="Times New Roman" charset="0"/>
                    <a:ea typeface="Times New Roman" charset="0"/>
                    <a:cs typeface="Times New Roman" charset="0"/>
                  </a:rPr>
                  <a:t>-12 </a:t>
                </a:r>
                <a:r>
                  <a:rPr lang="el-GR" sz="2400" dirty="0" smtClean="0">
                    <a:latin typeface="Times New Roman" charset="0"/>
                    <a:ea typeface="Times New Roman" charset="0"/>
                    <a:cs typeface="Times New Roman" charset="0"/>
                  </a:rPr>
                  <a:t>μ</a:t>
                </a:r>
                <a:r>
                  <a:rPr lang="it-IT" sz="2400" dirty="0" smtClean="0">
                    <a:latin typeface="Times New Roman" charset="0"/>
                    <a:ea typeface="Times New Roman" charset="0"/>
                    <a:cs typeface="Times New Roman" charset="0"/>
                  </a:rPr>
                  <a:t>m</a:t>
                </a:r>
                <a:r>
                  <a:rPr lang="it-IT" sz="2400" baseline="30000" dirty="0" smtClean="0">
                    <a:latin typeface="Times New Roman" charset="0"/>
                    <a:ea typeface="Times New Roman" charset="0"/>
                    <a:cs typeface="Times New Roman" charset="0"/>
                  </a:rPr>
                  <a:t>3</a:t>
                </a:r>
                <a:endParaRPr lang="nb-NO" sz="2400" baseline="30000" dirty="0" smtClean="0">
                  <a:latin typeface="Times New Roman" charset="0"/>
                  <a:ea typeface="Times New Roman" charset="0"/>
                  <a:cs typeface="Times New Roman" charset="0"/>
                </a:endParaRPr>
              </a:p>
              <a:p>
                <a:endParaRPr lang="nb-NO" sz="2400" dirty="0">
                  <a:latin typeface="Times New Roman" charset="0"/>
                  <a:ea typeface="Times New Roman" charset="0"/>
                  <a:cs typeface="Times New Roman" charset="0"/>
                </a:endParaRPr>
              </a:p>
              <a:p>
                <a:r>
                  <a:rPr lang="nb-NO" sz="2400" dirty="0" smtClean="0">
                    <a:solidFill>
                      <a:srgbClr val="FF0000"/>
                    </a:solidFill>
                    <a:latin typeface="Times New Roman" charset="0"/>
                    <a:ea typeface="Times New Roman" charset="0"/>
                    <a:cs typeface="Times New Roman" charset="0"/>
                  </a:rPr>
                  <a:t>Standard_crystal</a:t>
                </a:r>
                <a:r>
                  <a:rPr lang="nb-NO" sz="2400" dirty="0" smtClean="0">
                    <a:latin typeface="Times New Roman" charset="0"/>
                    <a:ea typeface="Times New Roman" charset="0"/>
                    <a:cs typeface="Times New Roman" charset="0"/>
                  </a:rPr>
                  <a:t> = 100</a:t>
                </a:r>
                <a:r>
                  <a:rPr lang="el-GR" sz="2400" dirty="0" smtClean="0">
                    <a:latin typeface="Times New Roman" charset="0"/>
                    <a:ea typeface="Times New Roman" charset="0"/>
                    <a:cs typeface="Times New Roman" charset="0"/>
                  </a:rPr>
                  <a:t>μ</a:t>
                </a:r>
                <a:r>
                  <a:rPr lang="it-IT" sz="2400" dirty="0" smtClean="0">
                    <a:latin typeface="Times New Roman" charset="0"/>
                    <a:ea typeface="Times New Roman" charset="0"/>
                    <a:cs typeface="Times New Roman" charset="0"/>
                  </a:rPr>
                  <a:t>m</a:t>
                </a:r>
                <a:r>
                  <a:rPr lang="nb-NO" sz="2400" dirty="0" smtClean="0">
                    <a:latin typeface="Times New Roman" charset="0"/>
                    <a:ea typeface="Times New Roman" charset="0"/>
                    <a:cs typeface="Times New Roman" charset="0"/>
                  </a:rPr>
                  <a:t> x 100</a:t>
                </a:r>
                <a:r>
                  <a:rPr lang="el-GR" sz="2400" dirty="0" smtClean="0">
                    <a:latin typeface="Times New Roman" charset="0"/>
                    <a:ea typeface="Times New Roman" charset="0"/>
                    <a:cs typeface="Times New Roman" charset="0"/>
                  </a:rPr>
                  <a:t>μ</a:t>
                </a:r>
                <a:r>
                  <a:rPr lang="it-IT" sz="2400" dirty="0">
                    <a:latin typeface="Times New Roman" charset="0"/>
                    <a:ea typeface="Times New Roman" charset="0"/>
                    <a:cs typeface="Times New Roman" charset="0"/>
                  </a:rPr>
                  <a:t>m</a:t>
                </a:r>
                <a:r>
                  <a:rPr lang="nb-NO" sz="2400" dirty="0" smtClean="0">
                    <a:latin typeface="Times New Roman" charset="0"/>
                    <a:ea typeface="Times New Roman" charset="0"/>
                    <a:cs typeface="Times New Roman" charset="0"/>
                  </a:rPr>
                  <a:t> x 100</a:t>
                </a:r>
                <a:r>
                  <a:rPr lang="el-GR" sz="2400" dirty="0" smtClean="0">
                    <a:latin typeface="Times New Roman" charset="0"/>
                    <a:ea typeface="Times New Roman" charset="0"/>
                    <a:cs typeface="Times New Roman" charset="0"/>
                  </a:rPr>
                  <a:t>μ</a:t>
                </a:r>
                <a:r>
                  <a:rPr lang="it-IT" sz="2400" dirty="0" smtClean="0">
                    <a:latin typeface="Times New Roman" charset="0"/>
                    <a:ea typeface="Times New Roman" charset="0"/>
                    <a:cs typeface="Times New Roman" charset="0"/>
                  </a:rPr>
                  <a:t>m</a:t>
                </a:r>
                <a:r>
                  <a:rPr lang="nb-NO" sz="2400" dirty="0" smtClean="0">
                    <a:latin typeface="Times New Roman" charset="0"/>
                    <a:ea typeface="Times New Roman" charset="0"/>
                    <a:cs typeface="Times New Roman" charset="0"/>
                  </a:rPr>
                  <a:t> = 10</a:t>
                </a:r>
                <a:r>
                  <a:rPr lang="nb-NO" sz="2400" baseline="30000" dirty="0" smtClean="0">
                    <a:latin typeface="Times New Roman" charset="0"/>
                    <a:ea typeface="Times New Roman" charset="0"/>
                    <a:cs typeface="Times New Roman" charset="0"/>
                  </a:rPr>
                  <a:t>6 </a:t>
                </a:r>
                <a:r>
                  <a:rPr lang="el-GR" sz="2400" dirty="0" smtClean="0">
                    <a:latin typeface="Times New Roman" charset="0"/>
                    <a:ea typeface="Times New Roman" charset="0"/>
                    <a:cs typeface="Times New Roman" charset="0"/>
                  </a:rPr>
                  <a:t>μ</a:t>
                </a:r>
                <a:r>
                  <a:rPr lang="it-IT" sz="2400" dirty="0" smtClean="0">
                    <a:latin typeface="Times New Roman" charset="0"/>
                    <a:ea typeface="Times New Roman" charset="0"/>
                    <a:cs typeface="Times New Roman" charset="0"/>
                  </a:rPr>
                  <a:t>m</a:t>
                </a:r>
                <a:r>
                  <a:rPr lang="it-IT" sz="2400" baseline="30000" dirty="0" smtClean="0">
                    <a:latin typeface="Times New Roman" charset="0"/>
                    <a:ea typeface="Times New Roman" charset="0"/>
                    <a:cs typeface="Times New Roman" charset="0"/>
                  </a:rPr>
                  <a:t>3 </a:t>
                </a:r>
                <a:r>
                  <a:rPr lang="it-IT" sz="2400" dirty="0" smtClean="0">
                    <a:latin typeface="Times New Roman" charset="0"/>
                    <a:ea typeface="Times New Roman" charset="0"/>
                    <a:cs typeface="Times New Roman" charset="0"/>
                  </a:rPr>
                  <a:t>= 10</a:t>
                </a:r>
                <a:r>
                  <a:rPr lang="it-IT" sz="2400" baseline="30000" dirty="0" smtClean="0">
                    <a:latin typeface="Times New Roman" charset="0"/>
                    <a:ea typeface="Times New Roman" charset="0"/>
                    <a:cs typeface="Times New Roman" charset="0"/>
                  </a:rPr>
                  <a:t>18 </a:t>
                </a:r>
                <a:r>
                  <a:rPr lang="it-IT" sz="2400" dirty="0" err="1" smtClean="0">
                    <a:latin typeface="Times New Roman" charset="0"/>
                    <a:ea typeface="Times New Roman" charset="0"/>
                    <a:cs typeface="Times New Roman" charset="0"/>
                  </a:rPr>
                  <a:t>unit</a:t>
                </a:r>
                <a:r>
                  <a:rPr lang="it-IT" sz="2400" dirty="0" smtClean="0">
                    <a:latin typeface="Times New Roman" charset="0"/>
                    <a:ea typeface="Times New Roman" charset="0"/>
                    <a:cs typeface="Times New Roman" charset="0"/>
                  </a:rPr>
                  <a:t> </a:t>
                </a:r>
                <a:r>
                  <a:rPr lang="it-IT" sz="2400" dirty="0" err="1" smtClean="0">
                    <a:latin typeface="Times New Roman" charset="0"/>
                    <a:ea typeface="Times New Roman" charset="0"/>
                    <a:cs typeface="Times New Roman" charset="0"/>
                  </a:rPr>
                  <a:t>cells</a:t>
                </a:r>
                <a:endParaRPr lang="it-IT" sz="2400" dirty="0" smtClean="0">
                  <a:latin typeface="Times New Roman" charset="0"/>
                  <a:ea typeface="Times New Roman" charset="0"/>
                  <a:cs typeface="Times New Roman" charset="0"/>
                </a:endParaRPr>
              </a:p>
              <a:p>
                <a:r>
                  <a:rPr lang="it-IT" sz="2400" dirty="0" err="1" smtClean="0">
                    <a:solidFill>
                      <a:srgbClr val="4141FF"/>
                    </a:solidFill>
                    <a:latin typeface="Times New Roman" charset="0"/>
                    <a:ea typeface="Times New Roman" charset="0"/>
                    <a:cs typeface="Times New Roman" charset="0"/>
                  </a:rPr>
                  <a:t>Micro_crystal</a:t>
                </a:r>
                <a:r>
                  <a:rPr lang="it-IT" sz="2400" dirty="0" smtClean="0">
                    <a:latin typeface="Times New Roman" charset="0"/>
                    <a:ea typeface="Times New Roman" charset="0"/>
                    <a:cs typeface="Times New Roman" charset="0"/>
                  </a:rPr>
                  <a:t>  = </a:t>
                </a:r>
                <a:r>
                  <a:rPr lang="nb-NO" sz="2400" dirty="0" smtClean="0">
                    <a:latin typeface="Times New Roman" charset="0"/>
                    <a:ea typeface="Times New Roman" charset="0"/>
                    <a:cs typeface="Times New Roman" charset="0"/>
                  </a:rPr>
                  <a:t>1</a:t>
                </a:r>
                <a:r>
                  <a:rPr lang="el-GR" sz="2400" dirty="0" smtClean="0">
                    <a:latin typeface="Times New Roman" charset="0"/>
                    <a:ea typeface="Times New Roman" charset="0"/>
                    <a:cs typeface="Times New Roman" charset="0"/>
                  </a:rPr>
                  <a:t>μ</a:t>
                </a:r>
                <a:r>
                  <a:rPr lang="it-IT" sz="2400" dirty="0">
                    <a:latin typeface="Times New Roman" charset="0"/>
                    <a:ea typeface="Times New Roman" charset="0"/>
                    <a:cs typeface="Times New Roman" charset="0"/>
                  </a:rPr>
                  <a:t>m</a:t>
                </a:r>
                <a:r>
                  <a:rPr lang="nb-NO" sz="2400" dirty="0">
                    <a:latin typeface="Times New Roman" charset="0"/>
                    <a:ea typeface="Times New Roman" charset="0"/>
                    <a:cs typeface="Times New Roman" charset="0"/>
                  </a:rPr>
                  <a:t> </a:t>
                </a:r>
                <a:r>
                  <a:rPr lang="nb-NO" sz="2400" dirty="0" smtClean="0">
                    <a:latin typeface="Times New Roman" charset="0"/>
                    <a:ea typeface="Times New Roman" charset="0"/>
                    <a:cs typeface="Times New Roman" charset="0"/>
                  </a:rPr>
                  <a:t>x 1</a:t>
                </a:r>
                <a:r>
                  <a:rPr lang="el-GR" sz="2400" dirty="0" smtClean="0">
                    <a:latin typeface="Times New Roman" charset="0"/>
                    <a:ea typeface="Times New Roman" charset="0"/>
                    <a:cs typeface="Times New Roman" charset="0"/>
                  </a:rPr>
                  <a:t>μ</a:t>
                </a:r>
                <a:r>
                  <a:rPr lang="it-IT" sz="2400" dirty="0">
                    <a:latin typeface="Times New Roman" charset="0"/>
                    <a:ea typeface="Times New Roman" charset="0"/>
                    <a:cs typeface="Times New Roman" charset="0"/>
                  </a:rPr>
                  <a:t>m</a:t>
                </a:r>
                <a:r>
                  <a:rPr lang="nb-NO" sz="2400" dirty="0">
                    <a:latin typeface="Times New Roman" charset="0"/>
                    <a:ea typeface="Times New Roman" charset="0"/>
                    <a:cs typeface="Times New Roman" charset="0"/>
                  </a:rPr>
                  <a:t> </a:t>
                </a:r>
                <a:r>
                  <a:rPr lang="nb-NO" sz="2400" dirty="0" smtClean="0">
                    <a:latin typeface="Times New Roman" charset="0"/>
                    <a:ea typeface="Times New Roman" charset="0"/>
                    <a:cs typeface="Times New Roman" charset="0"/>
                  </a:rPr>
                  <a:t>x 1</a:t>
                </a:r>
                <a:r>
                  <a:rPr lang="el-GR" sz="2400" dirty="0" smtClean="0">
                    <a:latin typeface="Times New Roman" charset="0"/>
                    <a:ea typeface="Times New Roman" charset="0"/>
                    <a:cs typeface="Times New Roman" charset="0"/>
                  </a:rPr>
                  <a:t>μ</a:t>
                </a:r>
                <a:r>
                  <a:rPr lang="it-IT" sz="2400" dirty="0" smtClean="0">
                    <a:latin typeface="Times New Roman" charset="0"/>
                    <a:ea typeface="Times New Roman" charset="0"/>
                    <a:cs typeface="Times New Roman" charset="0"/>
                  </a:rPr>
                  <a:t>m = </a:t>
                </a:r>
                <a:r>
                  <a:rPr lang="nb-NO" sz="2400" dirty="0" smtClean="0">
                    <a:latin typeface="Times New Roman" charset="0"/>
                    <a:ea typeface="Times New Roman" charset="0"/>
                    <a:cs typeface="Times New Roman" charset="0"/>
                  </a:rPr>
                  <a:t> 1 </a:t>
                </a:r>
                <a:r>
                  <a:rPr lang="el-GR" sz="2400" dirty="0" smtClean="0">
                    <a:latin typeface="Times New Roman" charset="0"/>
                    <a:ea typeface="Times New Roman" charset="0"/>
                    <a:cs typeface="Times New Roman" charset="0"/>
                  </a:rPr>
                  <a:t>μ</a:t>
                </a:r>
                <a:r>
                  <a:rPr lang="it-IT" sz="2400" dirty="0" smtClean="0">
                    <a:latin typeface="Times New Roman" charset="0"/>
                    <a:ea typeface="Times New Roman" charset="0"/>
                    <a:cs typeface="Times New Roman" charset="0"/>
                  </a:rPr>
                  <a:t>m</a:t>
                </a:r>
                <a:r>
                  <a:rPr lang="it-IT" sz="2400" baseline="30000" dirty="0" smtClean="0">
                    <a:latin typeface="Times New Roman" charset="0"/>
                    <a:ea typeface="Times New Roman" charset="0"/>
                    <a:cs typeface="Times New Roman" charset="0"/>
                  </a:rPr>
                  <a:t>3 </a:t>
                </a:r>
                <a:r>
                  <a:rPr lang="it-IT" sz="2400" dirty="0" smtClean="0">
                    <a:latin typeface="Times New Roman" charset="0"/>
                    <a:ea typeface="Times New Roman" charset="0"/>
                    <a:cs typeface="Times New Roman" charset="0"/>
                  </a:rPr>
                  <a:t>=10</a:t>
                </a:r>
                <a:r>
                  <a:rPr lang="it-IT" sz="2400" baseline="30000" dirty="0" smtClean="0">
                    <a:latin typeface="Times New Roman" charset="0"/>
                    <a:ea typeface="Times New Roman" charset="0"/>
                    <a:cs typeface="Times New Roman" charset="0"/>
                  </a:rPr>
                  <a:t>12</a:t>
                </a:r>
                <a:r>
                  <a:rPr lang="it-IT" sz="2400" dirty="0" smtClean="0">
                    <a:latin typeface="Times New Roman" charset="0"/>
                    <a:ea typeface="Times New Roman" charset="0"/>
                    <a:cs typeface="Times New Roman" charset="0"/>
                  </a:rPr>
                  <a:t> </a:t>
                </a:r>
                <a:r>
                  <a:rPr lang="it-IT" sz="2400" dirty="0" err="1" smtClean="0">
                    <a:latin typeface="Times New Roman" charset="0"/>
                    <a:ea typeface="Times New Roman" charset="0"/>
                    <a:cs typeface="Times New Roman" charset="0"/>
                  </a:rPr>
                  <a:t>unit</a:t>
                </a:r>
                <a:r>
                  <a:rPr lang="it-IT" sz="2400" dirty="0" smtClean="0">
                    <a:latin typeface="Times New Roman" charset="0"/>
                    <a:ea typeface="Times New Roman" charset="0"/>
                    <a:cs typeface="Times New Roman" charset="0"/>
                  </a:rPr>
                  <a:t> </a:t>
                </a:r>
                <a:r>
                  <a:rPr lang="it-IT" sz="2400" dirty="0" err="1" smtClean="0">
                    <a:latin typeface="Times New Roman" charset="0"/>
                    <a:ea typeface="Times New Roman" charset="0"/>
                    <a:cs typeface="Times New Roman" charset="0"/>
                  </a:rPr>
                  <a:t>cells</a:t>
                </a:r>
                <a:endParaRPr lang="it-IT" sz="2400" dirty="0" smtClean="0">
                  <a:latin typeface="Times New Roman" charset="0"/>
                  <a:ea typeface="Times New Roman" charset="0"/>
                  <a:cs typeface="Times New Roman" charset="0"/>
                </a:endParaRPr>
              </a:p>
              <a:p>
                <a:endParaRPr lang="it-IT" sz="2400" baseline="30000" dirty="0">
                  <a:latin typeface="Times New Roman" charset="0"/>
                  <a:ea typeface="Times New Roman" charset="0"/>
                  <a:cs typeface="Times New Roman" charset="0"/>
                </a:endParaRPr>
              </a:p>
              <a:p>
                <a:endParaRPr lang="it-IT" sz="2400" baseline="30000" dirty="0" smtClean="0">
                  <a:latin typeface="Times New Roman" charset="0"/>
                  <a:ea typeface="Times New Roman" charset="0"/>
                  <a:cs typeface="Times New Roman" charset="0"/>
                </a:endParaRPr>
              </a:p>
              <a:p>
                <a:endParaRPr lang="it-IT" sz="2400" b="1" baseline="30000" dirty="0">
                  <a:latin typeface="Times New Roman" charset="0"/>
                  <a:ea typeface="Times New Roman" charset="0"/>
                  <a:cs typeface="Times New Roman" charset="0"/>
                </a:endParaRPr>
              </a:p>
              <a:p>
                <a14:m>
                  <m:oMath xmlns:m="http://schemas.openxmlformats.org/officeDocument/2006/math">
                    <m:f>
                      <m:fPr>
                        <m:ctrlPr>
                          <a:rPr lang="bg-BG" sz="2400" b="1" i="1" baseline="30000">
                            <a:latin typeface="Cambria Math" charset="0"/>
                          </a:rPr>
                        </m:ctrlPr>
                      </m:fPr>
                      <m:num>
                        <m:r>
                          <m:rPr>
                            <m:nor/>
                          </m:rPr>
                          <a:rPr lang="it-IT" sz="2400" b="1" dirty="0">
                            <a:solidFill>
                              <a:srgbClr val="FF0000"/>
                            </a:solidFill>
                            <a:latin typeface="Times New Roman" charset="0"/>
                            <a:ea typeface="Times New Roman" charset="0"/>
                            <a:cs typeface="Times New Roman" charset="0"/>
                          </a:rPr>
                          <m:t>Bragg</m:t>
                        </m:r>
                        <m:r>
                          <m:rPr>
                            <m:nor/>
                          </m:rPr>
                          <a:rPr lang="nb-NO" sz="2400" b="1" dirty="0">
                            <a:solidFill>
                              <a:srgbClr val="FF0000"/>
                            </a:solidFill>
                            <a:latin typeface="Times New Roman" charset="0"/>
                            <a:ea typeface="Times New Roman" charset="0"/>
                            <a:cs typeface="Times New Roman" charset="0"/>
                          </a:rPr>
                          <m:t>_</m:t>
                        </m:r>
                        <m:r>
                          <m:rPr>
                            <m:nor/>
                          </m:rPr>
                          <a:rPr lang="nb-NO" sz="2400" b="1" dirty="0">
                            <a:solidFill>
                              <a:srgbClr val="FF0000"/>
                            </a:solidFill>
                            <a:latin typeface="Times New Roman" charset="0"/>
                            <a:ea typeface="Times New Roman" charset="0"/>
                            <a:cs typeface="Times New Roman" charset="0"/>
                          </a:rPr>
                          <m:t>Standard</m:t>
                        </m:r>
                        <m:r>
                          <m:rPr>
                            <m:nor/>
                          </m:rPr>
                          <a:rPr lang="nb-NO" sz="2400" b="1" dirty="0">
                            <a:solidFill>
                              <a:srgbClr val="FF0000"/>
                            </a:solidFill>
                            <a:latin typeface="Times New Roman" charset="0"/>
                            <a:ea typeface="Times New Roman" charset="0"/>
                            <a:cs typeface="Times New Roman" charset="0"/>
                          </a:rPr>
                          <m:t>_</m:t>
                        </m:r>
                        <m:r>
                          <m:rPr>
                            <m:nor/>
                          </m:rPr>
                          <a:rPr lang="nb-NO" sz="2400" b="1" dirty="0">
                            <a:solidFill>
                              <a:srgbClr val="FF0000"/>
                            </a:solidFill>
                            <a:latin typeface="Times New Roman" charset="0"/>
                            <a:ea typeface="Times New Roman" charset="0"/>
                            <a:cs typeface="Times New Roman" charset="0"/>
                          </a:rPr>
                          <m:t>crystal</m:t>
                        </m:r>
                        <m:r>
                          <m:rPr>
                            <m:nor/>
                          </m:rPr>
                          <a:rPr lang="it-IT" sz="2400" b="1" dirty="0">
                            <a:solidFill>
                              <a:srgbClr val="FF0000"/>
                            </a:solidFill>
                            <a:latin typeface="Times New Roman" charset="0"/>
                            <a:ea typeface="Times New Roman" charset="0"/>
                            <a:cs typeface="Times New Roman" charset="0"/>
                          </a:rPr>
                          <m:t> </m:t>
                        </m:r>
                      </m:num>
                      <m:den>
                        <m:r>
                          <m:rPr>
                            <m:nor/>
                          </m:rPr>
                          <a:rPr lang="it-IT" sz="2400" b="1" dirty="0">
                            <a:solidFill>
                              <a:srgbClr val="FF0000"/>
                            </a:solidFill>
                            <a:latin typeface="Times New Roman" charset="0"/>
                            <a:ea typeface="Times New Roman" charset="0"/>
                            <a:cs typeface="Times New Roman" charset="0"/>
                          </a:rPr>
                          <m:t>Diffuse</m:t>
                        </m:r>
                        <m:r>
                          <m:rPr>
                            <m:nor/>
                          </m:rPr>
                          <a:rPr lang="nb-NO" sz="2400" b="1" dirty="0">
                            <a:solidFill>
                              <a:srgbClr val="FF0000"/>
                            </a:solidFill>
                            <a:latin typeface="Times New Roman" charset="0"/>
                            <a:ea typeface="Times New Roman" charset="0"/>
                            <a:cs typeface="Times New Roman" charset="0"/>
                          </a:rPr>
                          <m:t>_</m:t>
                        </m:r>
                        <m:r>
                          <m:rPr>
                            <m:nor/>
                          </m:rPr>
                          <a:rPr lang="nb-NO" sz="2400" b="1" dirty="0">
                            <a:solidFill>
                              <a:srgbClr val="FF0000"/>
                            </a:solidFill>
                            <a:latin typeface="Times New Roman" charset="0"/>
                            <a:ea typeface="Times New Roman" charset="0"/>
                            <a:cs typeface="Times New Roman" charset="0"/>
                          </a:rPr>
                          <m:t>Standard</m:t>
                        </m:r>
                        <m:r>
                          <m:rPr>
                            <m:nor/>
                          </m:rPr>
                          <a:rPr lang="nb-NO" sz="2400" b="1" dirty="0">
                            <a:solidFill>
                              <a:srgbClr val="FF0000"/>
                            </a:solidFill>
                            <a:latin typeface="Times New Roman" charset="0"/>
                            <a:ea typeface="Times New Roman" charset="0"/>
                            <a:cs typeface="Times New Roman" charset="0"/>
                          </a:rPr>
                          <m:t>_</m:t>
                        </m:r>
                        <m:r>
                          <m:rPr>
                            <m:nor/>
                          </m:rPr>
                          <a:rPr lang="nb-NO" sz="2400" b="1" dirty="0">
                            <a:solidFill>
                              <a:srgbClr val="FF0000"/>
                            </a:solidFill>
                            <a:latin typeface="Times New Roman" charset="0"/>
                            <a:ea typeface="Times New Roman" charset="0"/>
                            <a:cs typeface="Times New Roman" charset="0"/>
                          </a:rPr>
                          <m:t>crystal</m:t>
                        </m:r>
                        <m:r>
                          <m:rPr>
                            <m:nor/>
                          </m:rPr>
                          <a:rPr lang="it-IT" sz="2400" b="1" dirty="0">
                            <a:solidFill>
                              <a:srgbClr val="FF0000"/>
                            </a:solidFill>
                            <a:latin typeface="Times New Roman" charset="0"/>
                            <a:ea typeface="Times New Roman" charset="0"/>
                            <a:cs typeface="Times New Roman" charset="0"/>
                          </a:rPr>
                          <m:t> </m:t>
                        </m:r>
                      </m:den>
                    </m:f>
                  </m:oMath>
                </a14:m>
                <a:r>
                  <a:rPr lang="it-IT" sz="2400" baseline="30000" dirty="0"/>
                  <a:t> </a:t>
                </a:r>
                <a:r>
                  <a:rPr lang="it-IT" sz="2400" dirty="0"/>
                  <a:t>= </a:t>
                </a:r>
                <a:r>
                  <a:rPr lang="it-IT" sz="2400" dirty="0" smtClean="0"/>
                  <a:t>10</a:t>
                </a:r>
                <a:r>
                  <a:rPr lang="it-IT" sz="2400" baseline="30000" dirty="0" smtClean="0"/>
                  <a:t>18                        </a:t>
                </a:r>
                <a14:m>
                  <m:oMath xmlns:m="http://schemas.openxmlformats.org/officeDocument/2006/math">
                    <m:f>
                      <m:fPr>
                        <m:ctrlPr>
                          <a:rPr lang="bg-BG" sz="2400" i="1" baseline="30000">
                            <a:latin typeface="Cambria Math" charset="0"/>
                          </a:rPr>
                        </m:ctrlPr>
                      </m:fPr>
                      <m:num>
                        <m:r>
                          <m:rPr>
                            <m:nor/>
                          </m:rPr>
                          <a:rPr lang="it-IT" sz="2400" b="1" dirty="0" smtClean="0">
                            <a:solidFill>
                              <a:srgbClr val="4141FF"/>
                            </a:solidFill>
                            <a:latin typeface="Times New Roman" charset="0"/>
                            <a:ea typeface="Times New Roman" charset="0"/>
                            <a:cs typeface="Times New Roman" charset="0"/>
                          </a:rPr>
                          <m:t>Bragg</m:t>
                        </m:r>
                        <m:r>
                          <m:rPr>
                            <m:nor/>
                          </m:rPr>
                          <a:rPr lang="it-IT" sz="2400" b="1" i="0" dirty="0" smtClean="0">
                            <a:solidFill>
                              <a:srgbClr val="4141FF"/>
                            </a:solidFill>
                            <a:latin typeface="Times New Roman" charset="0"/>
                            <a:ea typeface="Times New Roman" charset="0"/>
                            <a:cs typeface="Times New Roman" charset="0"/>
                          </a:rPr>
                          <m:t>_</m:t>
                        </m:r>
                        <m:r>
                          <m:rPr>
                            <m:nor/>
                          </m:rPr>
                          <a:rPr lang="it-IT" sz="2400" b="1" i="0" dirty="0" smtClean="0">
                            <a:solidFill>
                              <a:srgbClr val="4141FF"/>
                            </a:solidFill>
                            <a:latin typeface="Times New Roman" charset="0"/>
                            <a:ea typeface="Times New Roman" charset="0"/>
                            <a:cs typeface="Times New Roman" charset="0"/>
                          </a:rPr>
                          <m:t>micro</m:t>
                        </m:r>
                        <m:r>
                          <m:rPr>
                            <m:nor/>
                          </m:rPr>
                          <a:rPr lang="nb-NO" sz="2400" b="1" dirty="0" smtClean="0">
                            <a:solidFill>
                              <a:srgbClr val="4141FF"/>
                            </a:solidFill>
                            <a:latin typeface="Times New Roman" charset="0"/>
                            <a:ea typeface="Times New Roman" charset="0"/>
                            <a:cs typeface="Times New Roman" charset="0"/>
                          </a:rPr>
                          <m:t>_</m:t>
                        </m:r>
                        <m:r>
                          <m:rPr>
                            <m:nor/>
                          </m:rPr>
                          <a:rPr lang="nb-NO" sz="2400" b="1" dirty="0" smtClean="0">
                            <a:solidFill>
                              <a:srgbClr val="4141FF"/>
                            </a:solidFill>
                            <a:latin typeface="Times New Roman" charset="0"/>
                            <a:ea typeface="Times New Roman" charset="0"/>
                            <a:cs typeface="Times New Roman" charset="0"/>
                          </a:rPr>
                          <m:t>crystal</m:t>
                        </m:r>
                        <m:r>
                          <m:rPr>
                            <m:nor/>
                          </m:rPr>
                          <a:rPr lang="it-IT" sz="2400" b="1" dirty="0" smtClean="0">
                            <a:solidFill>
                              <a:srgbClr val="4141FF"/>
                            </a:solidFill>
                            <a:latin typeface="Times New Roman" charset="0"/>
                            <a:ea typeface="Times New Roman" charset="0"/>
                            <a:cs typeface="Times New Roman" charset="0"/>
                          </a:rPr>
                          <m:t> </m:t>
                        </m:r>
                      </m:num>
                      <m:den>
                        <m:r>
                          <m:rPr>
                            <m:nor/>
                          </m:rPr>
                          <a:rPr lang="it-IT" sz="2400" b="1" dirty="0" smtClean="0">
                            <a:solidFill>
                              <a:srgbClr val="4141FF"/>
                            </a:solidFill>
                            <a:latin typeface="Times New Roman" charset="0"/>
                            <a:ea typeface="Times New Roman" charset="0"/>
                            <a:cs typeface="Times New Roman" charset="0"/>
                          </a:rPr>
                          <m:t>Diffuse</m:t>
                        </m:r>
                        <m:r>
                          <m:rPr>
                            <m:nor/>
                          </m:rPr>
                          <a:rPr lang="nb-NO" sz="2400" b="1" dirty="0" smtClean="0">
                            <a:solidFill>
                              <a:srgbClr val="4141FF"/>
                            </a:solidFill>
                            <a:latin typeface="Times New Roman" charset="0"/>
                            <a:ea typeface="Times New Roman" charset="0"/>
                            <a:cs typeface="Times New Roman" charset="0"/>
                          </a:rPr>
                          <m:t>_</m:t>
                        </m:r>
                        <m:r>
                          <m:rPr>
                            <m:nor/>
                          </m:rPr>
                          <a:rPr lang="it-IT" sz="2400" b="1" i="0" dirty="0" smtClean="0">
                            <a:solidFill>
                              <a:srgbClr val="4141FF"/>
                            </a:solidFill>
                            <a:latin typeface="Times New Roman" charset="0"/>
                            <a:ea typeface="Times New Roman" charset="0"/>
                            <a:cs typeface="Times New Roman" charset="0"/>
                          </a:rPr>
                          <m:t>micro</m:t>
                        </m:r>
                        <m:r>
                          <m:rPr>
                            <m:nor/>
                          </m:rPr>
                          <a:rPr lang="nb-NO" sz="2400" b="1" dirty="0" smtClean="0">
                            <a:solidFill>
                              <a:srgbClr val="4141FF"/>
                            </a:solidFill>
                            <a:latin typeface="Times New Roman" charset="0"/>
                            <a:ea typeface="Times New Roman" charset="0"/>
                            <a:cs typeface="Times New Roman" charset="0"/>
                          </a:rPr>
                          <m:t>_</m:t>
                        </m:r>
                        <m:r>
                          <m:rPr>
                            <m:nor/>
                          </m:rPr>
                          <a:rPr lang="nb-NO" sz="2400" b="1" dirty="0" smtClean="0">
                            <a:solidFill>
                              <a:srgbClr val="4141FF"/>
                            </a:solidFill>
                            <a:latin typeface="Times New Roman" charset="0"/>
                            <a:ea typeface="Times New Roman" charset="0"/>
                            <a:cs typeface="Times New Roman" charset="0"/>
                          </a:rPr>
                          <m:t>crystal</m:t>
                        </m:r>
                        <m:r>
                          <m:rPr>
                            <m:nor/>
                          </m:rPr>
                          <a:rPr lang="it-IT" sz="2400" b="1" dirty="0" smtClean="0">
                            <a:solidFill>
                              <a:srgbClr val="4141FF"/>
                            </a:solidFill>
                            <a:latin typeface="Times New Roman" charset="0"/>
                            <a:ea typeface="Times New Roman" charset="0"/>
                            <a:cs typeface="Times New Roman" charset="0"/>
                          </a:rPr>
                          <m:t> </m:t>
                        </m:r>
                      </m:den>
                    </m:f>
                  </m:oMath>
                </a14:m>
                <a:r>
                  <a:rPr lang="it-IT" sz="2400" baseline="30000" dirty="0"/>
                  <a:t> </a:t>
                </a:r>
                <a:r>
                  <a:rPr lang="it-IT" sz="2400" dirty="0"/>
                  <a:t>= </a:t>
                </a:r>
                <a:r>
                  <a:rPr lang="it-IT" sz="2400" dirty="0" smtClean="0"/>
                  <a:t>10</a:t>
                </a:r>
                <a:r>
                  <a:rPr lang="it-IT" sz="2400" baseline="30000" dirty="0" smtClean="0"/>
                  <a:t>12</a:t>
                </a:r>
                <a:endParaRPr lang="it-IT" sz="2400" baseline="30000" dirty="0"/>
              </a:p>
              <a:p>
                <a:endParaRPr lang="it-IT" sz="2400" baseline="30000" dirty="0"/>
              </a:p>
              <a:p>
                <a:endParaRPr lang="it-IT" sz="2400" baseline="30000" dirty="0" smtClean="0"/>
              </a:p>
              <a:p>
                <a:endParaRPr lang="it-IT" sz="2400" baseline="30000" dirty="0" smtClean="0">
                  <a:solidFill>
                    <a:srgbClr val="FF0000"/>
                  </a:solidFill>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334488" y="2776305"/>
                <a:ext cx="11019312" cy="4081695"/>
              </a:xfrm>
              <a:prstGeom prst="rect">
                <a:avLst/>
              </a:prstGeom>
              <a:blipFill rotWithShape="0">
                <a:blip r:embed="rId3"/>
                <a:stretch>
                  <a:fillRect l="-885" t="-1194"/>
                </a:stretch>
              </a:blipFill>
            </p:spPr>
            <p:txBody>
              <a:bodyPr/>
              <a:lstStyle/>
              <a:p>
                <a:r>
                  <a:rPr lang="en-US">
                    <a:noFill/>
                  </a:rPr>
                  <a:t> </a:t>
                </a:r>
              </a:p>
            </p:txBody>
          </p:sp>
        </mc:Fallback>
      </mc:AlternateContent>
      <p:sp>
        <p:nvSpPr>
          <p:cNvPr id="48" name="TextBox 47"/>
          <p:cNvSpPr txBox="1"/>
          <p:nvPr/>
        </p:nvSpPr>
        <p:spPr>
          <a:xfrm>
            <a:off x="-6804" y="4733205"/>
            <a:ext cx="12178389" cy="461665"/>
          </a:xfrm>
          <a:prstGeom prst="rect">
            <a:avLst/>
          </a:prstGeom>
          <a:noFill/>
        </p:spPr>
        <p:txBody>
          <a:bodyPr wrap="square" rtlCol="0">
            <a:spAutoFit/>
          </a:bodyPr>
          <a:lstStyle/>
          <a:p>
            <a:pPr algn="ctr"/>
            <a:r>
              <a:rPr lang="en-US" sz="2400" dirty="0" smtClean="0">
                <a:latin typeface="Times New Roman" charset="0"/>
                <a:ea typeface="Times New Roman" charset="0"/>
                <a:cs typeface="Times New Roman" charset="0"/>
              </a:rPr>
              <a:t>Bragg intensities scale with N</a:t>
            </a:r>
            <a:r>
              <a:rPr lang="en-US" sz="2400" baseline="30000" dirty="0" smtClean="0">
                <a:latin typeface="Times New Roman" charset="0"/>
                <a:ea typeface="Times New Roman" charset="0"/>
                <a:cs typeface="Times New Roman" charset="0"/>
              </a:rPr>
              <a:t>2</a:t>
            </a:r>
            <a:r>
              <a:rPr lang="en-US" sz="2400" dirty="0" smtClean="0">
                <a:latin typeface="Times New Roman" charset="0"/>
                <a:ea typeface="Times New Roman" charset="0"/>
                <a:cs typeface="Times New Roman" charset="0"/>
              </a:rPr>
              <a:t>,</a:t>
            </a:r>
            <a:r>
              <a:rPr lang="en-US" sz="2400" baseline="30000" dirty="0" smtClean="0">
                <a:latin typeface="Times New Roman" charset="0"/>
                <a:ea typeface="Times New Roman" charset="0"/>
                <a:cs typeface="Times New Roman" charset="0"/>
              </a:rPr>
              <a:t> </a:t>
            </a:r>
            <a:r>
              <a:rPr lang="en-US" sz="2400" dirty="0" smtClean="0">
                <a:latin typeface="Times New Roman" charset="0"/>
                <a:ea typeface="Times New Roman" charset="0"/>
                <a:cs typeface="Times New Roman" charset="0"/>
              </a:rPr>
              <a:t>diffuse scattering intensities scale with N</a:t>
            </a:r>
            <a:endParaRPr lang="en-US" sz="2400" baseline="30000" dirty="0">
              <a:latin typeface="Times New Roman" charset="0"/>
              <a:ea typeface="Times New Roman" charset="0"/>
              <a:cs typeface="Times New Roman" charset="0"/>
            </a:endParaRPr>
          </a:p>
        </p:txBody>
      </p:sp>
      <p:sp>
        <p:nvSpPr>
          <p:cNvPr id="49" name="TextBox 48"/>
          <p:cNvSpPr txBox="1"/>
          <p:nvPr/>
        </p:nvSpPr>
        <p:spPr>
          <a:xfrm>
            <a:off x="-1107133" y="558887"/>
            <a:ext cx="12178390" cy="1200329"/>
          </a:xfrm>
          <a:prstGeom prst="rect">
            <a:avLst/>
          </a:prstGeom>
          <a:noFill/>
        </p:spPr>
        <p:txBody>
          <a:bodyPr wrap="square" rtlCol="0">
            <a:spAutoFit/>
          </a:bodyPr>
          <a:lstStyle/>
          <a:p>
            <a:pPr algn="ctr"/>
            <a:r>
              <a:rPr lang="en-US" sz="2400" dirty="0" smtClean="0">
                <a:latin typeface="Times New Roman" charset="0"/>
                <a:ea typeface="Times New Roman" charset="0"/>
                <a:cs typeface="Times New Roman" charset="0"/>
              </a:rPr>
              <a:t>Thanks to new X-ray facilities (brilliant synchrotrons &amp; FELs) </a:t>
            </a:r>
          </a:p>
          <a:p>
            <a:pPr algn="ctr"/>
            <a:r>
              <a:rPr lang="en-US" sz="2400" dirty="0" smtClean="0">
                <a:latin typeface="Times New Roman" charset="0"/>
                <a:ea typeface="Times New Roman" charset="0"/>
                <a:cs typeface="Times New Roman" charset="0"/>
              </a:rPr>
              <a:t>and beamlines it is getting easier to measure (without artefacts) </a:t>
            </a:r>
          </a:p>
          <a:p>
            <a:pPr algn="ctr"/>
            <a:r>
              <a:rPr lang="en-US" sz="2400" dirty="0" smtClean="0">
                <a:latin typeface="Times New Roman" charset="0"/>
                <a:ea typeface="Times New Roman" charset="0"/>
                <a:cs typeface="Times New Roman" charset="0"/>
              </a:rPr>
              <a:t>the diffuse scattering contributions</a:t>
            </a:r>
            <a:endParaRPr lang="en-US" sz="2400" dirty="0">
              <a:latin typeface="Times New Roman" charset="0"/>
              <a:ea typeface="Times New Roman" charset="0"/>
              <a:cs typeface="Times New Roman" charset="0"/>
            </a:endParaRPr>
          </a:p>
        </p:txBody>
      </p:sp>
      <p:sp>
        <p:nvSpPr>
          <p:cNvPr id="51" name="Rectangle 50"/>
          <p:cNvSpPr/>
          <p:nvPr/>
        </p:nvSpPr>
        <p:spPr>
          <a:xfrm>
            <a:off x="4739085" y="1819341"/>
            <a:ext cx="3025002" cy="1005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charset="0"/>
                <a:ea typeface="Times New Roman" charset="0"/>
                <a:cs typeface="Times New Roman" charset="0"/>
              </a:rPr>
              <a:t>High </a:t>
            </a:r>
            <a:r>
              <a:rPr lang="en-US" sz="2400" dirty="0">
                <a:latin typeface="Times New Roman" charset="0"/>
                <a:ea typeface="Times New Roman" charset="0"/>
                <a:cs typeface="Times New Roman" charset="0"/>
              </a:rPr>
              <a:t>dynamic range detectors</a:t>
            </a:r>
          </a:p>
        </p:txBody>
      </p:sp>
      <p:sp>
        <p:nvSpPr>
          <p:cNvPr id="52" name="Rectangle 51"/>
          <p:cNvSpPr/>
          <p:nvPr/>
        </p:nvSpPr>
        <p:spPr>
          <a:xfrm>
            <a:off x="838200" y="1822241"/>
            <a:ext cx="3098954" cy="9995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charset="0"/>
                <a:ea typeface="Times New Roman" charset="0"/>
                <a:cs typeface="Times New Roman" charset="0"/>
              </a:rPr>
              <a:t>Low-noise detectors</a:t>
            </a:r>
          </a:p>
        </p:txBody>
      </p:sp>
      <p:sp>
        <p:nvSpPr>
          <p:cNvPr id="53" name="Rectangle 52"/>
          <p:cNvSpPr/>
          <p:nvPr/>
        </p:nvSpPr>
        <p:spPr>
          <a:xfrm>
            <a:off x="8914224" y="1849276"/>
            <a:ext cx="2908893" cy="100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smtClean="0">
                <a:latin typeface="Times New Roman" charset="0"/>
                <a:ea typeface="Times New Roman" charset="0"/>
                <a:cs typeface="Times New Roman" charset="0"/>
              </a:rPr>
              <a:t>Nano</a:t>
            </a:r>
            <a:r>
              <a:rPr lang="en-US" sz="2400" dirty="0" smtClean="0">
                <a:latin typeface="Times New Roman" charset="0"/>
                <a:ea typeface="Times New Roman" charset="0"/>
                <a:cs typeface="Times New Roman" charset="0"/>
              </a:rPr>
              <a:t>-crystallography </a:t>
            </a:r>
            <a:endParaRPr lang="en-US" sz="2400" dirty="0">
              <a:latin typeface="Times New Roman" charset="0"/>
              <a:ea typeface="Times New Roman" charset="0"/>
              <a:cs typeface="Times New Roman" charset="0"/>
            </a:endParaRPr>
          </a:p>
        </p:txBody>
      </p:sp>
      <p:sp>
        <p:nvSpPr>
          <p:cNvPr id="2" name="TextBox 1"/>
          <p:cNvSpPr txBox="1"/>
          <p:nvPr/>
        </p:nvSpPr>
        <p:spPr>
          <a:xfrm>
            <a:off x="0" y="6219825"/>
            <a:ext cx="12191999" cy="461665"/>
          </a:xfrm>
          <a:prstGeom prst="rect">
            <a:avLst/>
          </a:prstGeom>
          <a:noFill/>
        </p:spPr>
        <p:txBody>
          <a:bodyPr wrap="square" rtlCol="0">
            <a:spAutoFit/>
          </a:bodyPr>
          <a:lstStyle/>
          <a:p>
            <a:pPr algn="ctr"/>
            <a:r>
              <a:rPr lang="en-US" sz="2400" dirty="0" smtClean="0">
                <a:latin typeface="Times New Roman" charset="0"/>
                <a:ea typeface="Times New Roman" charset="0"/>
                <a:cs typeface="Times New Roman" charset="0"/>
              </a:rPr>
              <a:t>The smaller the crystal, the easier to see diffuse intensities</a:t>
            </a:r>
            <a:endParaRPr lang="en-US" sz="2400" dirty="0">
              <a:latin typeface="Times New Roman" charset="0"/>
              <a:ea typeface="Times New Roman" charset="0"/>
              <a:cs typeface="Times New Roman" charset="0"/>
            </a:endParaRPr>
          </a:p>
        </p:txBody>
      </p:sp>
      <p:sp>
        <p:nvSpPr>
          <p:cNvPr id="3" name="Rectangle 2"/>
          <p:cNvSpPr/>
          <p:nvPr/>
        </p:nvSpPr>
        <p:spPr>
          <a:xfrm>
            <a:off x="8775117" y="1169128"/>
            <a:ext cx="6096000" cy="584775"/>
          </a:xfrm>
          <a:prstGeom prst="rect">
            <a:avLst/>
          </a:prstGeom>
        </p:spPr>
        <p:txBody>
          <a:bodyPr>
            <a:spAutoFit/>
          </a:bodyPr>
          <a:lstStyle/>
          <a:p>
            <a:r>
              <a:rPr lang="en-US" sz="1600" dirty="0" err="1">
                <a:solidFill>
                  <a:srgbClr val="222222"/>
                </a:solidFill>
                <a:latin typeface="Times New Roman" charset="0"/>
                <a:ea typeface="Times New Roman" charset="0"/>
                <a:cs typeface="Times New Roman" charset="0"/>
              </a:rPr>
              <a:t>Welberry</a:t>
            </a:r>
            <a:r>
              <a:rPr lang="en-US" sz="1600" dirty="0">
                <a:solidFill>
                  <a:srgbClr val="222222"/>
                </a:solidFill>
                <a:latin typeface="Times New Roman" charset="0"/>
                <a:ea typeface="Times New Roman" charset="0"/>
                <a:cs typeface="Times New Roman" charset="0"/>
              </a:rPr>
              <a:t>, </a:t>
            </a:r>
            <a:r>
              <a:rPr lang="en-US" sz="1600" dirty="0" smtClean="0">
                <a:solidFill>
                  <a:srgbClr val="222222"/>
                </a:solidFill>
                <a:latin typeface="Times New Roman" charset="0"/>
                <a:ea typeface="Times New Roman" charset="0"/>
                <a:cs typeface="Times New Roman" charset="0"/>
              </a:rPr>
              <a:t>et al,</a:t>
            </a:r>
            <a:r>
              <a:rPr lang="en-US" sz="1600" dirty="0">
                <a:solidFill>
                  <a:srgbClr val="222222"/>
                </a:solidFill>
                <a:latin typeface="Times New Roman" charset="0"/>
                <a:ea typeface="Times New Roman" charset="0"/>
                <a:cs typeface="Times New Roman" charset="0"/>
              </a:rPr>
              <a:t> </a:t>
            </a:r>
            <a:r>
              <a:rPr lang="en-US" sz="1600" i="1" dirty="0" err="1" smtClean="0">
                <a:solidFill>
                  <a:srgbClr val="222222"/>
                </a:solidFill>
                <a:latin typeface="Times New Roman" charset="0"/>
                <a:ea typeface="Times New Roman" charset="0"/>
                <a:cs typeface="Times New Roman" charset="0"/>
              </a:rPr>
              <a:t>Crystall</a:t>
            </a:r>
            <a:r>
              <a:rPr lang="en-US" sz="1600" i="1" dirty="0" smtClean="0">
                <a:solidFill>
                  <a:srgbClr val="222222"/>
                </a:solidFill>
                <a:latin typeface="Times New Roman" charset="0"/>
                <a:ea typeface="Times New Roman" charset="0"/>
                <a:cs typeface="Times New Roman" charset="0"/>
              </a:rPr>
              <a:t> Rev</a:t>
            </a:r>
            <a:r>
              <a:rPr lang="en-US" sz="1600" dirty="0">
                <a:solidFill>
                  <a:srgbClr val="222222"/>
                </a:solidFill>
                <a:latin typeface="Times New Roman" charset="0"/>
                <a:ea typeface="Times New Roman" charset="0"/>
                <a:cs typeface="Times New Roman" charset="0"/>
              </a:rPr>
              <a:t> </a:t>
            </a:r>
            <a:r>
              <a:rPr lang="en-US" sz="1600" dirty="0" smtClean="0">
                <a:solidFill>
                  <a:srgbClr val="222222"/>
                </a:solidFill>
                <a:latin typeface="Times New Roman" charset="0"/>
                <a:ea typeface="Times New Roman" charset="0"/>
                <a:cs typeface="Times New Roman" charset="0"/>
              </a:rPr>
              <a:t>22.1 </a:t>
            </a:r>
            <a:r>
              <a:rPr lang="en-US" sz="1600" dirty="0">
                <a:solidFill>
                  <a:srgbClr val="222222"/>
                </a:solidFill>
                <a:latin typeface="Times New Roman" charset="0"/>
                <a:ea typeface="Times New Roman" charset="0"/>
                <a:cs typeface="Times New Roman" charset="0"/>
              </a:rPr>
              <a:t>(2016</a:t>
            </a:r>
            <a:r>
              <a:rPr lang="en-US" sz="1600" dirty="0" smtClean="0">
                <a:solidFill>
                  <a:srgbClr val="222222"/>
                </a:solidFill>
                <a:latin typeface="Times New Roman" charset="0"/>
                <a:ea typeface="Times New Roman" charset="0"/>
                <a:cs typeface="Times New Roman" charset="0"/>
              </a:rPr>
              <a:t>)</a:t>
            </a:r>
          </a:p>
          <a:p>
            <a:r>
              <a:rPr lang="en-US" sz="1600" dirty="0">
                <a:latin typeface="Times New Roman" charset="0"/>
                <a:ea typeface="Times New Roman" charset="0"/>
                <a:cs typeface="Times New Roman" charset="0"/>
              </a:rPr>
              <a:t>Chapman, Henry N., et al. </a:t>
            </a:r>
            <a:r>
              <a:rPr lang="en-US" sz="1600" dirty="0" smtClean="0">
                <a:latin typeface="Times New Roman" charset="0"/>
                <a:ea typeface="Times New Roman" charset="0"/>
                <a:cs typeface="Times New Roman" charset="0"/>
              </a:rPr>
              <a:t>(</a:t>
            </a:r>
            <a:r>
              <a:rPr lang="en-US" sz="1600" dirty="0">
                <a:latin typeface="Times New Roman" charset="0"/>
                <a:ea typeface="Times New Roman" charset="0"/>
                <a:cs typeface="Times New Roman" charset="0"/>
              </a:rPr>
              <a:t>2011</a:t>
            </a:r>
            <a:r>
              <a:rPr lang="en-US" sz="1600" dirty="0" smtClean="0">
                <a:latin typeface="Times New Roman" charset="0"/>
                <a:ea typeface="Times New Roman" charset="0"/>
                <a:cs typeface="Times New Roman" charset="0"/>
              </a:rPr>
              <a:t>)</a:t>
            </a:r>
            <a:endParaRPr lang="en-US" sz="1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6246113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ttangolo 5"/>
          <p:cNvSpPr/>
          <p:nvPr/>
        </p:nvSpPr>
        <p:spPr>
          <a:xfrm>
            <a:off x="0" y="3607"/>
            <a:ext cx="12178390" cy="507821"/>
          </a:xfrm>
          <a:prstGeom prst="rect">
            <a:avLst/>
          </a:prstGeom>
        </p:spPr>
        <p:txBody>
          <a:bodyPr wrap="square" lIns="91431" tIns="45715" rIns="91431" bIns="45715">
            <a:spAutoFit/>
          </a:bodyPr>
          <a:lstStyle/>
          <a:p>
            <a:pPr algn="ctr">
              <a:defRPr/>
            </a:pPr>
            <a:endParaRPr lang="en-US" sz="2700" b="1" dirty="0">
              <a:latin typeface="Times New Roman" charset="0"/>
              <a:ea typeface="Times New Roman" charset="0"/>
              <a:cs typeface="Times New Roman" charset="0"/>
            </a:endParaRPr>
          </a:p>
        </p:txBody>
      </p:sp>
      <p:sp>
        <p:nvSpPr>
          <p:cNvPr id="7" name="Date Placeholder 6"/>
          <p:cNvSpPr>
            <a:spLocks noGrp="1"/>
          </p:cNvSpPr>
          <p:nvPr>
            <p:ph type="dt" sz="half" idx="10"/>
          </p:nvPr>
        </p:nvSpPr>
        <p:spPr/>
        <p:txBody>
          <a:bodyPr/>
          <a:lstStyle/>
          <a:p>
            <a:r>
              <a:rPr lang="it-IT" smtClean="0"/>
              <a:t>04/04/18</a:t>
            </a:r>
            <a:endParaRPr lang="en-US"/>
          </a:p>
        </p:txBody>
      </p:sp>
      <p:sp>
        <p:nvSpPr>
          <p:cNvPr id="8" name="Slide Number Placeholder 7"/>
          <p:cNvSpPr>
            <a:spLocks noGrp="1"/>
          </p:cNvSpPr>
          <p:nvPr>
            <p:ph type="sldNum" sz="quarter" idx="12"/>
          </p:nvPr>
        </p:nvSpPr>
        <p:spPr/>
        <p:txBody>
          <a:bodyPr/>
          <a:lstStyle/>
          <a:p>
            <a:fld id="{3E2C805A-53F6-E646-A211-CDCC79B0086A}" type="slidenum">
              <a:rPr lang="en-US" smtClean="0"/>
              <a:t>12</a:t>
            </a:fld>
            <a:endParaRPr lang="en-US"/>
          </a:p>
        </p:txBody>
      </p:sp>
      <p:sp>
        <p:nvSpPr>
          <p:cNvPr id="9" name="Rettangolo 5"/>
          <p:cNvSpPr/>
          <p:nvPr/>
        </p:nvSpPr>
        <p:spPr>
          <a:xfrm>
            <a:off x="0" y="3607"/>
            <a:ext cx="12178390" cy="523210"/>
          </a:xfrm>
          <a:prstGeom prst="rect">
            <a:avLst/>
          </a:prstGeom>
        </p:spPr>
        <p:txBody>
          <a:bodyPr wrap="square" lIns="91431" tIns="45715" rIns="91431" bIns="45715">
            <a:spAutoFit/>
          </a:bodyPr>
          <a:lstStyle/>
          <a:p>
            <a:pPr algn="ctr">
              <a:defRPr/>
            </a:pPr>
            <a:r>
              <a:rPr lang="en-US" sz="2800" b="1" dirty="0">
                <a:latin typeface="Times New Roman" charset="0"/>
                <a:ea typeface="Times New Roman" charset="0"/>
                <a:cs typeface="Times New Roman" charset="0"/>
              </a:rPr>
              <a:t>Diffuse </a:t>
            </a:r>
            <a:r>
              <a:rPr lang="en-US" sz="2800" b="1" dirty="0" smtClean="0">
                <a:latin typeface="Times New Roman" charset="0"/>
                <a:ea typeface="Times New Roman" charset="0"/>
                <a:cs typeface="Times New Roman" charset="0"/>
              </a:rPr>
              <a:t>scattering models </a:t>
            </a:r>
            <a:endParaRPr lang="en-US" sz="2700" b="1" dirty="0">
              <a:latin typeface="Times New Roman" charset="0"/>
              <a:ea typeface="Times New Roman" charset="0"/>
              <a:cs typeface="Times New Roman" charset="0"/>
            </a:endParaRPr>
          </a:p>
        </p:txBody>
      </p:sp>
      <p:grpSp>
        <p:nvGrpSpPr>
          <p:cNvPr id="60" name="Group 59"/>
          <p:cNvGrpSpPr/>
          <p:nvPr/>
        </p:nvGrpSpPr>
        <p:grpSpPr>
          <a:xfrm>
            <a:off x="206156" y="2731901"/>
            <a:ext cx="2709844" cy="2190318"/>
            <a:chOff x="882328" y="2633309"/>
            <a:chExt cx="2709844" cy="2190318"/>
          </a:xfrm>
        </p:grpSpPr>
        <p:sp>
          <p:nvSpPr>
            <p:cNvPr id="12" name="Rectangle 11"/>
            <p:cNvSpPr/>
            <p:nvPr/>
          </p:nvSpPr>
          <p:spPr>
            <a:xfrm>
              <a:off x="882328" y="2665632"/>
              <a:ext cx="2448075" cy="2140032"/>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232266" y="2633309"/>
              <a:ext cx="2339559" cy="1163030"/>
              <a:chOff x="1232266" y="2633309"/>
              <a:chExt cx="2339559" cy="1163030"/>
            </a:xfrm>
          </p:grpSpPr>
          <p:grpSp>
            <p:nvGrpSpPr>
              <p:cNvPr id="2" name="Group 1"/>
              <p:cNvGrpSpPr/>
              <p:nvPr/>
            </p:nvGrpSpPr>
            <p:grpSpPr>
              <a:xfrm>
                <a:off x="1232266" y="2650568"/>
                <a:ext cx="1400018" cy="1145771"/>
                <a:chOff x="935382" y="2809473"/>
                <a:chExt cx="1400018" cy="1145771"/>
              </a:xfrm>
            </p:grpSpPr>
            <p:sp>
              <p:nvSpPr>
                <p:cNvPr id="13" name="TextBox 12"/>
                <p:cNvSpPr txBox="1"/>
                <p:nvPr/>
              </p:nvSpPr>
              <p:spPr>
                <a:xfrm>
                  <a:off x="935382" y="2809473"/>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5" name="TextBox 14"/>
                <p:cNvSpPr txBox="1"/>
                <p:nvPr/>
              </p:nvSpPr>
              <p:spPr>
                <a:xfrm>
                  <a:off x="1228373" y="2811370"/>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7" name="TextBox 16"/>
                <p:cNvSpPr txBox="1"/>
                <p:nvPr/>
              </p:nvSpPr>
              <p:spPr>
                <a:xfrm>
                  <a:off x="955729" y="3247358"/>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9" name="TextBox 18"/>
                <p:cNvSpPr txBox="1"/>
                <p:nvPr/>
              </p:nvSpPr>
              <p:spPr>
                <a:xfrm>
                  <a:off x="1242870" y="3246654"/>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20" name="Oval 19"/>
                <p:cNvSpPr>
                  <a:spLocks noChangeAspect="1" noChangeArrowheads="1"/>
                </p:cNvSpPr>
                <p:nvPr/>
              </p:nvSpPr>
              <p:spPr bwMode="auto">
                <a:xfrm>
                  <a:off x="1228373" y="3365100"/>
                  <a:ext cx="91440" cy="9144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1" name="Group 40"/>
              <p:cNvGrpSpPr/>
              <p:nvPr/>
            </p:nvGrpSpPr>
            <p:grpSpPr>
              <a:xfrm>
                <a:off x="2171807" y="2633309"/>
                <a:ext cx="1400018" cy="1145771"/>
                <a:chOff x="935382" y="2809473"/>
                <a:chExt cx="1400018" cy="1145771"/>
              </a:xfrm>
            </p:grpSpPr>
            <p:sp>
              <p:nvSpPr>
                <p:cNvPr id="42" name="TextBox 41"/>
                <p:cNvSpPr txBox="1"/>
                <p:nvPr/>
              </p:nvSpPr>
              <p:spPr>
                <a:xfrm>
                  <a:off x="935382" y="2809473"/>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43" name="TextBox 42"/>
                <p:cNvSpPr txBox="1"/>
                <p:nvPr/>
              </p:nvSpPr>
              <p:spPr>
                <a:xfrm>
                  <a:off x="1228373" y="2811370"/>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44" name="TextBox 43"/>
                <p:cNvSpPr txBox="1"/>
                <p:nvPr/>
              </p:nvSpPr>
              <p:spPr>
                <a:xfrm>
                  <a:off x="955729" y="3247358"/>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45" name="TextBox 44"/>
                <p:cNvSpPr txBox="1"/>
                <p:nvPr/>
              </p:nvSpPr>
              <p:spPr>
                <a:xfrm>
                  <a:off x="1242870" y="3246654"/>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46" name="Oval 45"/>
                <p:cNvSpPr>
                  <a:spLocks noChangeAspect="1" noChangeArrowheads="1"/>
                </p:cNvSpPr>
                <p:nvPr/>
              </p:nvSpPr>
              <p:spPr bwMode="auto">
                <a:xfrm>
                  <a:off x="1228373" y="3365100"/>
                  <a:ext cx="91440" cy="9144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47" name="Group 46"/>
            <p:cNvGrpSpPr/>
            <p:nvPr/>
          </p:nvGrpSpPr>
          <p:grpSpPr>
            <a:xfrm>
              <a:off x="1252613" y="3660597"/>
              <a:ext cx="2339559" cy="1163030"/>
              <a:chOff x="1232266" y="2633309"/>
              <a:chExt cx="2339559" cy="1163030"/>
            </a:xfrm>
          </p:grpSpPr>
          <p:grpSp>
            <p:nvGrpSpPr>
              <p:cNvPr id="48" name="Group 47"/>
              <p:cNvGrpSpPr/>
              <p:nvPr/>
            </p:nvGrpSpPr>
            <p:grpSpPr>
              <a:xfrm>
                <a:off x="1232266" y="2650568"/>
                <a:ext cx="1400018" cy="1145771"/>
                <a:chOff x="935382" y="2809473"/>
                <a:chExt cx="1400018" cy="1145771"/>
              </a:xfrm>
            </p:grpSpPr>
            <p:sp>
              <p:nvSpPr>
                <p:cNvPr id="55" name="TextBox 54"/>
                <p:cNvSpPr txBox="1"/>
                <p:nvPr/>
              </p:nvSpPr>
              <p:spPr>
                <a:xfrm>
                  <a:off x="935382" y="2809473"/>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56" name="TextBox 55"/>
                <p:cNvSpPr txBox="1"/>
                <p:nvPr/>
              </p:nvSpPr>
              <p:spPr>
                <a:xfrm>
                  <a:off x="1228373" y="2811370"/>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57" name="TextBox 56"/>
                <p:cNvSpPr txBox="1"/>
                <p:nvPr/>
              </p:nvSpPr>
              <p:spPr>
                <a:xfrm>
                  <a:off x="955729" y="3247358"/>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58" name="TextBox 57"/>
                <p:cNvSpPr txBox="1"/>
                <p:nvPr/>
              </p:nvSpPr>
              <p:spPr>
                <a:xfrm>
                  <a:off x="1242870" y="3246654"/>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59" name="Oval 58"/>
                <p:cNvSpPr>
                  <a:spLocks noChangeAspect="1" noChangeArrowheads="1"/>
                </p:cNvSpPr>
                <p:nvPr/>
              </p:nvSpPr>
              <p:spPr bwMode="auto">
                <a:xfrm>
                  <a:off x="1228373" y="3365100"/>
                  <a:ext cx="91440" cy="9144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9" name="Group 48"/>
              <p:cNvGrpSpPr/>
              <p:nvPr/>
            </p:nvGrpSpPr>
            <p:grpSpPr>
              <a:xfrm>
                <a:off x="2171807" y="2633309"/>
                <a:ext cx="1400018" cy="1145771"/>
                <a:chOff x="935382" y="2809473"/>
                <a:chExt cx="1400018" cy="1145771"/>
              </a:xfrm>
            </p:grpSpPr>
            <p:sp>
              <p:nvSpPr>
                <p:cNvPr id="50" name="TextBox 49"/>
                <p:cNvSpPr txBox="1"/>
                <p:nvPr/>
              </p:nvSpPr>
              <p:spPr>
                <a:xfrm>
                  <a:off x="935382" y="2809473"/>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51" name="TextBox 50"/>
                <p:cNvSpPr txBox="1"/>
                <p:nvPr/>
              </p:nvSpPr>
              <p:spPr>
                <a:xfrm>
                  <a:off x="1228373" y="2811370"/>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52" name="TextBox 51"/>
                <p:cNvSpPr txBox="1"/>
                <p:nvPr/>
              </p:nvSpPr>
              <p:spPr>
                <a:xfrm>
                  <a:off x="955729" y="3247358"/>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53" name="TextBox 52"/>
                <p:cNvSpPr txBox="1"/>
                <p:nvPr/>
              </p:nvSpPr>
              <p:spPr>
                <a:xfrm>
                  <a:off x="1242870" y="3246654"/>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54" name="Oval 53"/>
                <p:cNvSpPr>
                  <a:spLocks noChangeAspect="1" noChangeArrowheads="1"/>
                </p:cNvSpPr>
                <p:nvPr/>
              </p:nvSpPr>
              <p:spPr bwMode="auto">
                <a:xfrm>
                  <a:off x="1228373" y="3365100"/>
                  <a:ext cx="91440" cy="9144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grpSp>
        <p:nvGrpSpPr>
          <p:cNvPr id="162" name="Group 161"/>
          <p:cNvGrpSpPr/>
          <p:nvPr/>
        </p:nvGrpSpPr>
        <p:grpSpPr>
          <a:xfrm>
            <a:off x="3492999" y="1131149"/>
            <a:ext cx="2709844" cy="2558367"/>
            <a:chOff x="4079414" y="1376316"/>
            <a:chExt cx="2709844" cy="2558367"/>
          </a:xfrm>
        </p:grpSpPr>
        <p:grpSp>
          <p:nvGrpSpPr>
            <p:cNvPr id="74" name="Group 73"/>
            <p:cNvGrpSpPr/>
            <p:nvPr/>
          </p:nvGrpSpPr>
          <p:grpSpPr>
            <a:xfrm>
              <a:off x="4079414" y="1376316"/>
              <a:ext cx="2709844" cy="2190318"/>
              <a:chOff x="882328" y="2633309"/>
              <a:chExt cx="2709844" cy="2190318"/>
            </a:xfrm>
          </p:grpSpPr>
          <p:sp>
            <p:nvSpPr>
              <p:cNvPr id="75" name="Rectangle 74"/>
              <p:cNvSpPr/>
              <p:nvPr/>
            </p:nvSpPr>
            <p:spPr>
              <a:xfrm>
                <a:off x="882328" y="2665632"/>
                <a:ext cx="2448075" cy="2140032"/>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p:cNvGrpSpPr/>
              <p:nvPr/>
            </p:nvGrpSpPr>
            <p:grpSpPr>
              <a:xfrm>
                <a:off x="1232266" y="2633309"/>
                <a:ext cx="2339559" cy="1163030"/>
                <a:chOff x="1232266" y="2633309"/>
                <a:chExt cx="2339559" cy="1163030"/>
              </a:xfrm>
            </p:grpSpPr>
            <p:grpSp>
              <p:nvGrpSpPr>
                <p:cNvPr id="90" name="Group 89"/>
                <p:cNvGrpSpPr/>
                <p:nvPr/>
              </p:nvGrpSpPr>
              <p:grpSpPr>
                <a:xfrm>
                  <a:off x="1232266" y="2650568"/>
                  <a:ext cx="1400018" cy="1145771"/>
                  <a:chOff x="935382" y="2809473"/>
                  <a:chExt cx="1400018" cy="1145771"/>
                </a:xfrm>
              </p:grpSpPr>
              <p:sp>
                <p:nvSpPr>
                  <p:cNvPr id="97" name="TextBox 96"/>
                  <p:cNvSpPr txBox="1"/>
                  <p:nvPr/>
                </p:nvSpPr>
                <p:spPr>
                  <a:xfrm>
                    <a:off x="935382" y="2809473"/>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98" name="TextBox 97"/>
                  <p:cNvSpPr txBox="1"/>
                  <p:nvPr/>
                </p:nvSpPr>
                <p:spPr>
                  <a:xfrm>
                    <a:off x="1228373" y="2811370"/>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99" name="TextBox 98"/>
                  <p:cNvSpPr txBox="1"/>
                  <p:nvPr/>
                </p:nvSpPr>
                <p:spPr>
                  <a:xfrm>
                    <a:off x="955729" y="3247358"/>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00" name="TextBox 99"/>
                  <p:cNvSpPr txBox="1"/>
                  <p:nvPr/>
                </p:nvSpPr>
                <p:spPr>
                  <a:xfrm>
                    <a:off x="1242870" y="3246654"/>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01" name="Oval 100"/>
                  <p:cNvSpPr>
                    <a:spLocks noChangeAspect="1" noChangeArrowheads="1"/>
                  </p:cNvSpPr>
                  <p:nvPr/>
                </p:nvSpPr>
                <p:spPr bwMode="auto">
                  <a:xfrm>
                    <a:off x="1228373" y="3365100"/>
                    <a:ext cx="91440" cy="9144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1" name="Group 90"/>
                <p:cNvGrpSpPr/>
                <p:nvPr/>
              </p:nvGrpSpPr>
              <p:grpSpPr>
                <a:xfrm>
                  <a:off x="2171807" y="2633309"/>
                  <a:ext cx="1400018" cy="1145771"/>
                  <a:chOff x="935382" y="2809473"/>
                  <a:chExt cx="1400018" cy="1145771"/>
                </a:xfrm>
              </p:grpSpPr>
              <p:sp>
                <p:nvSpPr>
                  <p:cNvPr id="92" name="TextBox 91"/>
                  <p:cNvSpPr txBox="1"/>
                  <p:nvPr/>
                </p:nvSpPr>
                <p:spPr>
                  <a:xfrm rot="20641436">
                    <a:off x="935382" y="2809473"/>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93" name="TextBox 92"/>
                  <p:cNvSpPr txBox="1"/>
                  <p:nvPr/>
                </p:nvSpPr>
                <p:spPr>
                  <a:xfrm rot="20641436">
                    <a:off x="1228373" y="2811370"/>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94" name="TextBox 93"/>
                  <p:cNvSpPr txBox="1"/>
                  <p:nvPr/>
                </p:nvSpPr>
                <p:spPr>
                  <a:xfrm rot="20641436">
                    <a:off x="955729" y="3247358"/>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95" name="TextBox 94"/>
                  <p:cNvSpPr txBox="1"/>
                  <p:nvPr/>
                </p:nvSpPr>
                <p:spPr>
                  <a:xfrm rot="20641436">
                    <a:off x="1242870" y="3246654"/>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96" name="Oval 95"/>
                  <p:cNvSpPr>
                    <a:spLocks noChangeAspect="1" noChangeArrowheads="1"/>
                  </p:cNvSpPr>
                  <p:nvPr/>
                </p:nvSpPr>
                <p:spPr bwMode="auto">
                  <a:xfrm>
                    <a:off x="1228373" y="3365100"/>
                    <a:ext cx="91440" cy="9144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7" name="Group 76"/>
              <p:cNvGrpSpPr/>
              <p:nvPr/>
            </p:nvGrpSpPr>
            <p:grpSpPr>
              <a:xfrm>
                <a:off x="1252613" y="3660597"/>
                <a:ext cx="2339559" cy="1163030"/>
                <a:chOff x="1232266" y="2633309"/>
                <a:chExt cx="2339559" cy="1163030"/>
              </a:xfrm>
            </p:grpSpPr>
            <p:grpSp>
              <p:nvGrpSpPr>
                <p:cNvPr id="78" name="Group 77"/>
                <p:cNvGrpSpPr/>
                <p:nvPr/>
              </p:nvGrpSpPr>
              <p:grpSpPr>
                <a:xfrm>
                  <a:off x="1232266" y="2650568"/>
                  <a:ext cx="1400018" cy="1145771"/>
                  <a:chOff x="935382" y="2809473"/>
                  <a:chExt cx="1400018" cy="1145771"/>
                </a:xfrm>
              </p:grpSpPr>
              <p:sp>
                <p:nvSpPr>
                  <p:cNvPr id="85" name="TextBox 84"/>
                  <p:cNvSpPr txBox="1"/>
                  <p:nvPr/>
                </p:nvSpPr>
                <p:spPr>
                  <a:xfrm>
                    <a:off x="935382" y="2809473"/>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86" name="TextBox 85"/>
                  <p:cNvSpPr txBox="1"/>
                  <p:nvPr/>
                </p:nvSpPr>
                <p:spPr>
                  <a:xfrm>
                    <a:off x="1228373" y="2811370"/>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87" name="TextBox 86"/>
                  <p:cNvSpPr txBox="1"/>
                  <p:nvPr/>
                </p:nvSpPr>
                <p:spPr>
                  <a:xfrm>
                    <a:off x="955729" y="3247358"/>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88" name="TextBox 87"/>
                  <p:cNvSpPr txBox="1"/>
                  <p:nvPr/>
                </p:nvSpPr>
                <p:spPr>
                  <a:xfrm>
                    <a:off x="1242870" y="3246654"/>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89" name="Oval 88"/>
                  <p:cNvSpPr>
                    <a:spLocks noChangeAspect="1" noChangeArrowheads="1"/>
                  </p:cNvSpPr>
                  <p:nvPr/>
                </p:nvSpPr>
                <p:spPr bwMode="auto">
                  <a:xfrm>
                    <a:off x="1228373" y="3365100"/>
                    <a:ext cx="91440" cy="9144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9" name="Group 78"/>
                <p:cNvGrpSpPr/>
                <p:nvPr/>
              </p:nvGrpSpPr>
              <p:grpSpPr>
                <a:xfrm>
                  <a:off x="2171807" y="2633309"/>
                  <a:ext cx="1400018" cy="1145771"/>
                  <a:chOff x="935382" y="2809473"/>
                  <a:chExt cx="1400018" cy="1145771"/>
                </a:xfrm>
              </p:grpSpPr>
              <p:sp>
                <p:nvSpPr>
                  <p:cNvPr id="80" name="TextBox 79"/>
                  <p:cNvSpPr txBox="1"/>
                  <p:nvPr/>
                </p:nvSpPr>
                <p:spPr>
                  <a:xfrm>
                    <a:off x="935382" y="2809473"/>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81" name="TextBox 80"/>
                  <p:cNvSpPr txBox="1"/>
                  <p:nvPr/>
                </p:nvSpPr>
                <p:spPr>
                  <a:xfrm>
                    <a:off x="1228373" y="2811370"/>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82" name="TextBox 81"/>
                  <p:cNvSpPr txBox="1"/>
                  <p:nvPr/>
                </p:nvSpPr>
                <p:spPr>
                  <a:xfrm>
                    <a:off x="955729" y="3247358"/>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83" name="TextBox 82"/>
                  <p:cNvSpPr txBox="1"/>
                  <p:nvPr/>
                </p:nvSpPr>
                <p:spPr>
                  <a:xfrm>
                    <a:off x="1242870" y="3246654"/>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84" name="Oval 83"/>
                  <p:cNvSpPr>
                    <a:spLocks noChangeAspect="1" noChangeArrowheads="1"/>
                  </p:cNvSpPr>
                  <p:nvPr/>
                </p:nvSpPr>
                <p:spPr bwMode="auto">
                  <a:xfrm>
                    <a:off x="1228373" y="3365100"/>
                    <a:ext cx="91440" cy="9144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sp>
          <p:nvSpPr>
            <p:cNvPr id="158" name="Rectangle 157"/>
            <p:cNvSpPr/>
            <p:nvPr/>
          </p:nvSpPr>
          <p:spPr>
            <a:xfrm>
              <a:off x="4087355" y="3565351"/>
              <a:ext cx="2440134" cy="369332"/>
            </a:xfrm>
            <a:prstGeom prst="rect">
              <a:avLst/>
            </a:prstGeom>
          </p:spPr>
          <p:txBody>
            <a:bodyPr wrap="square">
              <a:spAutoFit/>
            </a:bodyPr>
            <a:lstStyle/>
            <a:p>
              <a:pPr algn="ctr"/>
              <a:r>
                <a:rPr lang="en-US" dirty="0"/>
                <a:t>Rigid body rotation</a:t>
              </a:r>
            </a:p>
          </p:txBody>
        </p:sp>
      </p:grpSp>
      <p:grpSp>
        <p:nvGrpSpPr>
          <p:cNvPr id="163" name="Group 162"/>
          <p:cNvGrpSpPr/>
          <p:nvPr/>
        </p:nvGrpSpPr>
        <p:grpSpPr>
          <a:xfrm>
            <a:off x="4771205" y="4382505"/>
            <a:ext cx="3033968" cy="2511844"/>
            <a:chOff x="4204903" y="4130391"/>
            <a:chExt cx="3033968" cy="2511844"/>
          </a:xfrm>
        </p:grpSpPr>
        <p:grpSp>
          <p:nvGrpSpPr>
            <p:cNvPr id="102" name="Group 101"/>
            <p:cNvGrpSpPr/>
            <p:nvPr/>
          </p:nvGrpSpPr>
          <p:grpSpPr>
            <a:xfrm>
              <a:off x="4267777" y="4130391"/>
              <a:ext cx="2971094" cy="2190318"/>
              <a:chOff x="882328" y="2633309"/>
              <a:chExt cx="2971094" cy="2190318"/>
            </a:xfrm>
          </p:grpSpPr>
          <p:sp>
            <p:nvSpPr>
              <p:cNvPr id="103" name="Rectangle 102"/>
              <p:cNvSpPr/>
              <p:nvPr/>
            </p:nvSpPr>
            <p:spPr>
              <a:xfrm>
                <a:off x="882328" y="2665632"/>
                <a:ext cx="2448075" cy="2140032"/>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103"/>
              <p:cNvGrpSpPr/>
              <p:nvPr/>
            </p:nvGrpSpPr>
            <p:grpSpPr>
              <a:xfrm>
                <a:off x="1232266" y="2633309"/>
                <a:ext cx="2339559" cy="1163030"/>
                <a:chOff x="1232266" y="2633309"/>
                <a:chExt cx="2339559" cy="1163030"/>
              </a:xfrm>
            </p:grpSpPr>
            <p:grpSp>
              <p:nvGrpSpPr>
                <p:cNvPr id="118" name="Group 117"/>
                <p:cNvGrpSpPr/>
                <p:nvPr/>
              </p:nvGrpSpPr>
              <p:grpSpPr>
                <a:xfrm>
                  <a:off x="1232266" y="2650568"/>
                  <a:ext cx="1400018" cy="1145771"/>
                  <a:chOff x="935382" y="2809473"/>
                  <a:chExt cx="1400018" cy="1145771"/>
                </a:xfrm>
              </p:grpSpPr>
              <p:sp>
                <p:nvSpPr>
                  <p:cNvPr id="125" name="TextBox 124"/>
                  <p:cNvSpPr txBox="1"/>
                  <p:nvPr/>
                </p:nvSpPr>
                <p:spPr>
                  <a:xfrm>
                    <a:off x="935382" y="2809473"/>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26" name="TextBox 125"/>
                  <p:cNvSpPr txBox="1"/>
                  <p:nvPr/>
                </p:nvSpPr>
                <p:spPr>
                  <a:xfrm>
                    <a:off x="1228373" y="2811370"/>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27" name="TextBox 126"/>
                  <p:cNvSpPr txBox="1"/>
                  <p:nvPr/>
                </p:nvSpPr>
                <p:spPr>
                  <a:xfrm>
                    <a:off x="955729" y="3247358"/>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28" name="TextBox 127"/>
                  <p:cNvSpPr txBox="1"/>
                  <p:nvPr/>
                </p:nvSpPr>
                <p:spPr>
                  <a:xfrm>
                    <a:off x="1242870" y="3246654"/>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29" name="Oval 128"/>
                  <p:cNvSpPr>
                    <a:spLocks noChangeAspect="1" noChangeArrowheads="1"/>
                  </p:cNvSpPr>
                  <p:nvPr/>
                </p:nvSpPr>
                <p:spPr bwMode="auto">
                  <a:xfrm>
                    <a:off x="1228373" y="3365100"/>
                    <a:ext cx="91440" cy="9144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9" name="Group 118"/>
                <p:cNvGrpSpPr/>
                <p:nvPr/>
              </p:nvGrpSpPr>
              <p:grpSpPr>
                <a:xfrm>
                  <a:off x="2171807" y="2633309"/>
                  <a:ext cx="1400018" cy="1145771"/>
                  <a:chOff x="935382" y="2809473"/>
                  <a:chExt cx="1400018" cy="1145771"/>
                </a:xfrm>
              </p:grpSpPr>
              <p:sp>
                <p:nvSpPr>
                  <p:cNvPr id="120" name="TextBox 119"/>
                  <p:cNvSpPr txBox="1"/>
                  <p:nvPr/>
                </p:nvSpPr>
                <p:spPr>
                  <a:xfrm>
                    <a:off x="935382" y="2809473"/>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21" name="TextBox 120"/>
                  <p:cNvSpPr txBox="1"/>
                  <p:nvPr/>
                </p:nvSpPr>
                <p:spPr>
                  <a:xfrm>
                    <a:off x="1228373" y="2811370"/>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22" name="TextBox 121"/>
                  <p:cNvSpPr txBox="1"/>
                  <p:nvPr/>
                </p:nvSpPr>
                <p:spPr>
                  <a:xfrm>
                    <a:off x="955729" y="3247358"/>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23" name="TextBox 122"/>
                  <p:cNvSpPr txBox="1"/>
                  <p:nvPr/>
                </p:nvSpPr>
                <p:spPr>
                  <a:xfrm>
                    <a:off x="1242870" y="3246654"/>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24" name="Oval 123"/>
                  <p:cNvSpPr>
                    <a:spLocks noChangeAspect="1" noChangeArrowheads="1"/>
                  </p:cNvSpPr>
                  <p:nvPr/>
                </p:nvSpPr>
                <p:spPr bwMode="auto">
                  <a:xfrm>
                    <a:off x="1228373" y="3365100"/>
                    <a:ext cx="91440" cy="9144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105" name="Group 104"/>
              <p:cNvGrpSpPr/>
              <p:nvPr/>
            </p:nvGrpSpPr>
            <p:grpSpPr>
              <a:xfrm>
                <a:off x="1252613" y="3660597"/>
                <a:ext cx="2600809" cy="1163030"/>
                <a:chOff x="1232266" y="2633309"/>
                <a:chExt cx="2600809" cy="1163030"/>
              </a:xfrm>
            </p:grpSpPr>
            <p:grpSp>
              <p:nvGrpSpPr>
                <p:cNvPr id="106" name="Group 105"/>
                <p:cNvGrpSpPr/>
                <p:nvPr/>
              </p:nvGrpSpPr>
              <p:grpSpPr>
                <a:xfrm>
                  <a:off x="1232266" y="2650568"/>
                  <a:ext cx="1400018" cy="1145771"/>
                  <a:chOff x="935382" y="2809473"/>
                  <a:chExt cx="1400018" cy="1145771"/>
                </a:xfrm>
              </p:grpSpPr>
              <p:sp>
                <p:nvSpPr>
                  <p:cNvPr id="113" name="TextBox 112"/>
                  <p:cNvSpPr txBox="1"/>
                  <p:nvPr/>
                </p:nvSpPr>
                <p:spPr>
                  <a:xfrm>
                    <a:off x="935382" y="2809473"/>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14" name="TextBox 113"/>
                  <p:cNvSpPr txBox="1"/>
                  <p:nvPr/>
                </p:nvSpPr>
                <p:spPr>
                  <a:xfrm>
                    <a:off x="1228373" y="2811370"/>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15" name="TextBox 114"/>
                  <p:cNvSpPr txBox="1"/>
                  <p:nvPr/>
                </p:nvSpPr>
                <p:spPr>
                  <a:xfrm>
                    <a:off x="955729" y="3247358"/>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16" name="TextBox 115"/>
                  <p:cNvSpPr txBox="1"/>
                  <p:nvPr/>
                </p:nvSpPr>
                <p:spPr>
                  <a:xfrm>
                    <a:off x="1242870" y="3246654"/>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17" name="Oval 116"/>
                  <p:cNvSpPr>
                    <a:spLocks noChangeAspect="1" noChangeArrowheads="1"/>
                  </p:cNvSpPr>
                  <p:nvPr/>
                </p:nvSpPr>
                <p:spPr bwMode="auto">
                  <a:xfrm>
                    <a:off x="1228373" y="3365100"/>
                    <a:ext cx="91440" cy="9144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07" name="Group 106"/>
                <p:cNvGrpSpPr/>
                <p:nvPr/>
              </p:nvGrpSpPr>
              <p:grpSpPr>
                <a:xfrm>
                  <a:off x="2433057" y="2633309"/>
                  <a:ext cx="1400018" cy="1145771"/>
                  <a:chOff x="1196632" y="2809473"/>
                  <a:chExt cx="1400018" cy="1145771"/>
                </a:xfrm>
              </p:grpSpPr>
              <p:sp>
                <p:nvSpPr>
                  <p:cNvPr id="108" name="TextBox 107"/>
                  <p:cNvSpPr txBox="1"/>
                  <p:nvPr/>
                </p:nvSpPr>
                <p:spPr>
                  <a:xfrm>
                    <a:off x="1196632" y="2809473"/>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09" name="TextBox 108"/>
                  <p:cNvSpPr txBox="1"/>
                  <p:nvPr/>
                </p:nvSpPr>
                <p:spPr>
                  <a:xfrm>
                    <a:off x="1489623" y="2811370"/>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10" name="TextBox 109"/>
                  <p:cNvSpPr txBox="1"/>
                  <p:nvPr/>
                </p:nvSpPr>
                <p:spPr>
                  <a:xfrm>
                    <a:off x="1216979" y="3247358"/>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11" name="TextBox 110"/>
                  <p:cNvSpPr txBox="1"/>
                  <p:nvPr/>
                </p:nvSpPr>
                <p:spPr>
                  <a:xfrm>
                    <a:off x="1504120" y="3246654"/>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12" name="Oval 111"/>
                  <p:cNvSpPr>
                    <a:spLocks noChangeAspect="1" noChangeArrowheads="1"/>
                  </p:cNvSpPr>
                  <p:nvPr/>
                </p:nvSpPr>
                <p:spPr bwMode="auto">
                  <a:xfrm>
                    <a:off x="1228373" y="3365100"/>
                    <a:ext cx="91440" cy="9144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sp>
          <p:nvSpPr>
            <p:cNvPr id="159" name="Rectangle 158"/>
            <p:cNvSpPr/>
            <p:nvPr/>
          </p:nvSpPr>
          <p:spPr>
            <a:xfrm>
              <a:off x="4204903" y="6272903"/>
              <a:ext cx="2954655" cy="369332"/>
            </a:xfrm>
            <a:prstGeom prst="rect">
              <a:avLst/>
            </a:prstGeom>
          </p:spPr>
          <p:txBody>
            <a:bodyPr wrap="none">
              <a:spAutoFit/>
            </a:bodyPr>
            <a:lstStyle/>
            <a:p>
              <a:r>
                <a:rPr lang="en-US" dirty="0"/>
                <a:t>Rigid body translations	</a:t>
              </a:r>
            </a:p>
          </p:txBody>
        </p:sp>
      </p:grpSp>
      <p:grpSp>
        <p:nvGrpSpPr>
          <p:cNvPr id="164" name="Group 163"/>
          <p:cNvGrpSpPr/>
          <p:nvPr/>
        </p:nvGrpSpPr>
        <p:grpSpPr>
          <a:xfrm>
            <a:off x="7460530" y="1397500"/>
            <a:ext cx="2790519" cy="2638332"/>
            <a:chOff x="8928450" y="1546416"/>
            <a:chExt cx="2790519" cy="2638332"/>
          </a:xfrm>
        </p:grpSpPr>
        <p:grpSp>
          <p:nvGrpSpPr>
            <p:cNvPr id="130" name="Group 129"/>
            <p:cNvGrpSpPr/>
            <p:nvPr/>
          </p:nvGrpSpPr>
          <p:grpSpPr>
            <a:xfrm>
              <a:off x="8928450" y="1546416"/>
              <a:ext cx="2790519" cy="2325509"/>
              <a:chOff x="882328" y="2579318"/>
              <a:chExt cx="2790519" cy="2325509"/>
            </a:xfrm>
          </p:grpSpPr>
          <p:sp>
            <p:nvSpPr>
              <p:cNvPr id="131" name="Rectangle 130"/>
              <p:cNvSpPr/>
              <p:nvPr/>
            </p:nvSpPr>
            <p:spPr>
              <a:xfrm>
                <a:off x="882328" y="2665632"/>
                <a:ext cx="2448075" cy="2140032"/>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p:cNvGrpSpPr/>
              <p:nvPr/>
            </p:nvGrpSpPr>
            <p:grpSpPr>
              <a:xfrm>
                <a:off x="1193238" y="2579318"/>
                <a:ext cx="2378587" cy="1272080"/>
                <a:chOff x="1193238" y="2579318"/>
                <a:chExt cx="2378587" cy="1272080"/>
              </a:xfrm>
            </p:grpSpPr>
            <p:grpSp>
              <p:nvGrpSpPr>
                <p:cNvPr id="146" name="Group 145"/>
                <p:cNvGrpSpPr/>
                <p:nvPr/>
              </p:nvGrpSpPr>
              <p:grpSpPr>
                <a:xfrm>
                  <a:off x="1193238" y="2579318"/>
                  <a:ext cx="1485354" cy="1217021"/>
                  <a:chOff x="896354" y="2738223"/>
                  <a:chExt cx="1485354" cy="1217021"/>
                </a:xfrm>
              </p:grpSpPr>
              <p:sp>
                <p:nvSpPr>
                  <p:cNvPr id="153" name="TextBox 152"/>
                  <p:cNvSpPr txBox="1"/>
                  <p:nvPr/>
                </p:nvSpPr>
                <p:spPr>
                  <a:xfrm>
                    <a:off x="982882" y="2738223"/>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54" name="TextBox 153"/>
                  <p:cNvSpPr txBox="1"/>
                  <p:nvPr/>
                </p:nvSpPr>
                <p:spPr>
                  <a:xfrm>
                    <a:off x="1228373" y="2811370"/>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55" name="TextBox 154"/>
                  <p:cNvSpPr txBox="1"/>
                  <p:nvPr/>
                </p:nvSpPr>
                <p:spPr>
                  <a:xfrm>
                    <a:off x="896354" y="3247358"/>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56" name="TextBox 155"/>
                  <p:cNvSpPr txBox="1"/>
                  <p:nvPr/>
                </p:nvSpPr>
                <p:spPr>
                  <a:xfrm rot="21355095">
                    <a:off x="1289178" y="3246078"/>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57" name="Oval 156"/>
                  <p:cNvSpPr>
                    <a:spLocks noChangeAspect="1" noChangeArrowheads="1"/>
                  </p:cNvSpPr>
                  <p:nvPr/>
                </p:nvSpPr>
                <p:spPr bwMode="auto">
                  <a:xfrm>
                    <a:off x="1228373" y="3365100"/>
                    <a:ext cx="91440" cy="9144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47" name="Group 146"/>
                <p:cNvGrpSpPr/>
                <p:nvPr/>
              </p:nvGrpSpPr>
              <p:grpSpPr>
                <a:xfrm>
                  <a:off x="2171807" y="2633309"/>
                  <a:ext cx="1400018" cy="1218089"/>
                  <a:chOff x="935382" y="2809473"/>
                  <a:chExt cx="1400018" cy="1218089"/>
                </a:xfrm>
              </p:grpSpPr>
              <p:sp>
                <p:nvSpPr>
                  <p:cNvPr id="148" name="TextBox 147"/>
                  <p:cNvSpPr txBox="1"/>
                  <p:nvPr/>
                </p:nvSpPr>
                <p:spPr>
                  <a:xfrm>
                    <a:off x="935382" y="2809473"/>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49" name="TextBox 148"/>
                  <p:cNvSpPr txBox="1"/>
                  <p:nvPr/>
                </p:nvSpPr>
                <p:spPr>
                  <a:xfrm rot="1163415">
                    <a:off x="1228373" y="2811370"/>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50" name="TextBox 149"/>
                  <p:cNvSpPr txBox="1"/>
                  <p:nvPr/>
                </p:nvSpPr>
                <p:spPr>
                  <a:xfrm>
                    <a:off x="954146" y="3319676"/>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51" name="TextBox 150"/>
                  <p:cNvSpPr txBox="1"/>
                  <p:nvPr/>
                </p:nvSpPr>
                <p:spPr>
                  <a:xfrm>
                    <a:off x="1242870" y="3246654"/>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52" name="Oval 151"/>
                  <p:cNvSpPr>
                    <a:spLocks noChangeAspect="1" noChangeArrowheads="1"/>
                  </p:cNvSpPr>
                  <p:nvPr/>
                </p:nvSpPr>
                <p:spPr bwMode="auto">
                  <a:xfrm>
                    <a:off x="1228373" y="3365100"/>
                    <a:ext cx="91440" cy="9144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133" name="Group 132"/>
              <p:cNvGrpSpPr/>
              <p:nvPr/>
            </p:nvGrpSpPr>
            <p:grpSpPr>
              <a:xfrm>
                <a:off x="1147965" y="3638803"/>
                <a:ext cx="2524882" cy="1266024"/>
                <a:chOff x="1127618" y="2611515"/>
                <a:chExt cx="2524882" cy="1266024"/>
              </a:xfrm>
            </p:grpSpPr>
            <p:grpSp>
              <p:nvGrpSpPr>
                <p:cNvPr id="134" name="Group 133"/>
                <p:cNvGrpSpPr/>
                <p:nvPr/>
              </p:nvGrpSpPr>
              <p:grpSpPr>
                <a:xfrm>
                  <a:off x="1127618" y="2652465"/>
                  <a:ext cx="1574176" cy="1225074"/>
                  <a:chOff x="830734" y="2811370"/>
                  <a:chExt cx="1574176" cy="1225074"/>
                </a:xfrm>
              </p:grpSpPr>
              <p:sp>
                <p:nvSpPr>
                  <p:cNvPr id="141" name="TextBox 140"/>
                  <p:cNvSpPr txBox="1"/>
                  <p:nvPr/>
                </p:nvSpPr>
                <p:spPr>
                  <a:xfrm>
                    <a:off x="830734" y="2811370"/>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42" name="TextBox 141"/>
                  <p:cNvSpPr txBox="1"/>
                  <p:nvPr/>
                </p:nvSpPr>
                <p:spPr>
                  <a:xfrm rot="431836">
                    <a:off x="1228373" y="2811370"/>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43" name="TextBox 142"/>
                  <p:cNvSpPr txBox="1"/>
                  <p:nvPr/>
                </p:nvSpPr>
                <p:spPr>
                  <a:xfrm>
                    <a:off x="955729" y="3247358"/>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44" name="TextBox 143"/>
                  <p:cNvSpPr txBox="1"/>
                  <p:nvPr/>
                </p:nvSpPr>
                <p:spPr>
                  <a:xfrm rot="21038447">
                    <a:off x="1312380" y="3328558"/>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45" name="Oval 144"/>
                  <p:cNvSpPr>
                    <a:spLocks noChangeAspect="1" noChangeArrowheads="1"/>
                  </p:cNvSpPr>
                  <p:nvPr/>
                </p:nvSpPr>
                <p:spPr bwMode="auto">
                  <a:xfrm>
                    <a:off x="1228373" y="3365100"/>
                    <a:ext cx="91440" cy="9144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5" name="Group 134"/>
                <p:cNvGrpSpPr/>
                <p:nvPr/>
              </p:nvGrpSpPr>
              <p:grpSpPr>
                <a:xfrm>
                  <a:off x="2131152" y="2611515"/>
                  <a:ext cx="1521348" cy="1203827"/>
                  <a:chOff x="894727" y="2787679"/>
                  <a:chExt cx="1521348" cy="1203827"/>
                </a:xfrm>
              </p:grpSpPr>
              <p:sp>
                <p:nvSpPr>
                  <p:cNvPr id="136" name="TextBox 135"/>
                  <p:cNvSpPr txBox="1"/>
                  <p:nvPr/>
                </p:nvSpPr>
                <p:spPr>
                  <a:xfrm rot="20324269">
                    <a:off x="935382" y="2809473"/>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37" name="TextBox 136"/>
                  <p:cNvSpPr txBox="1"/>
                  <p:nvPr/>
                </p:nvSpPr>
                <p:spPr>
                  <a:xfrm>
                    <a:off x="1323545" y="2787679"/>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38" name="TextBox 137"/>
                  <p:cNvSpPr txBox="1"/>
                  <p:nvPr/>
                </p:nvSpPr>
                <p:spPr>
                  <a:xfrm>
                    <a:off x="894727" y="3283620"/>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39" name="TextBox 138"/>
                  <p:cNvSpPr txBox="1"/>
                  <p:nvPr/>
                </p:nvSpPr>
                <p:spPr>
                  <a:xfrm>
                    <a:off x="1242870" y="3246654"/>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40" name="Oval 139"/>
                  <p:cNvSpPr>
                    <a:spLocks noChangeAspect="1" noChangeArrowheads="1"/>
                  </p:cNvSpPr>
                  <p:nvPr/>
                </p:nvSpPr>
                <p:spPr bwMode="auto">
                  <a:xfrm>
                    <a:off x="1228373" y="3365100"/>
                    <a:ext cx="91440" cy="9144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sp>
          <p:nvSpPr>
            <p:cNvPr id="161" name="Rectangle 160"/>
            <p:cNvSpPr/>
            <p:nvPr/>
          </p:nvSpPr>
          <p:spPr>
            <a:xfrm>
              <a:off x="8928450" y="3815416"/>
              <a:ext cx="2448075" cy="369332"/>
            </a:xfrm>
            <a:prstGeom prst="rect">
              <a:avLst/>
            </a:prstGeom>
          </p:spPr>
          <p:txBody>
            <a:bodyPr wrap="square">
              <a:spAutoFit/>
            </a:bodyPr>
            <a:lstStyle/>
            <a:p>
              <a:pPr algn="ctr"/>
              <a:r>
                <a:rPr lang="en-US"/>
                <a:t>R</a:t>
              </a:r>
              <a:r>
                <a:rPr lang="en-US" smtClean="0"/>
                <a:t>andom disorder</a:t>
              </a:r>
              <a:endParaRPr lang="en-US" dirty="0"/>
            </a:p>
          </p:txBody>
        </p:sp>
      </p:grpSp>
      <p:sp>
        <p:nvSpPr>
          <p:cNvPr id="166" name="Rectangle 165"/>
          <p:cNvSpPr/>
          <p:nvPr/>
        </p:nvSpPr>
        <p:spPr>
          <a:xfrm>
            <a:off x="525370" y="4933585"/>
            <a:ext cx="1508170" cy="369332"/>
          </a:xfrm>
          <a:prstGeom prst="rect">
            <a:avLst/>
          </a:prstGeom>
        </p:spPr>
        <p:txBody>
          <a:bodyPr wrap="none">
            <a:spAutoFit/>
          </a:bodyPr>
          <a:lstStyle/>
          <a:p>
            <a:r>
              <a:rPr lang="en-US" dirty="0" smtClean="0"/>
              <a:t>Perfect crystal</a:t>
            </a:r>
            <a:endParaRPr lang="en-US" dirty="0"/>
          </a:p>
        </p:txBody>
      </p:sp>
      <p:cxnSp>
        <p:nvCxnSpPr>
          <p:cNvPr id="168" name="Straight Arrow Connector 167"/>
          <p:cNvCxnSpPr/>
          <p:nvPr/>
        </p:nvCxnSpPr>
        <p:spPr>
          <a:xfrm flipV="1">
            <a:off x="2648552" y="2084259"/>
            <a:ext cx="844569" cy="1654529"/>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endCxn id="103" idx="1"/>
          </p:cNvCxnSpPr>
          <p:nvPr/>
        </p:nvCxnSpPr>
        <p:spPr>
          <a:xfrm>
            <a:off x="2658277" y="4561129"/>
            <a:ext cx="2175802" cy="923715"/>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p:nvPr/>
        </p:nvCxnSpPr>
        <p:spPr>
          <a:xfrm flipV="1">
            <a:off x="2664184" y="3381506"/>
            <a:ext cx="4796346" cy="637097"/>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2675997" y="4248246"/>
            <a:ext cx="5484130" cy="157834"/>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8140456" y="4097387"/>
            <a:ext cx="2725630" cy="2523674"/>
            <a:chOff x="8140456" y="4097387"/>
            <a:chExt cx="2725630" cy="2523674"/>
          </a:xfrm>
        </p:grpSpPr>
        <p:grpSp>
          <p:nvGrpSpPr>
            <p:cNvPr id="209" name="Group 208"/>
            <p:cNvGrpSpPr/>
            <p:nvPr/>
          </p:nvGrpSpPr>
          <p:grpSpPr>
            <a:xfrm>
              <a:off x="8140456" y="4097387"/>
              <a:ext cx="2725630" cy="2199908"/>
              <a:chOff x="8140456" y="4097387"/>
              <a:chExt cx="2725630" cy="2199908"/>
            </a:xfrm>
          </p:grpSpPr>
          <p:grpSp>
            <p:nvGrpSpPr>
              <p:cNvPr id="176" name="Group 175"/>
              <p:cNvGrpSpPr/>
              <p:nvPr/>
            </p:nvGrpSpPr>
            <p:grpSpPr>
              <a:xfrm>
                <a:off x="8140456" y="4097387"/>
                <a:ext cx="2725630" cy="2199908"/>
                <a:chOff x="882328" y="2635206"/>
                <a:chExt cx="2725630" cy="2199908"/>
              </a:xfrm>
            </p:grpSpPr>
            <p:sp>
              <p:nvSpPr>
                <p:cNvPr id="177" name="Rectangle 176"/>
                <p:cNvSpPr/>
                <p:nvPr/>
              </p:nvSpPr>
              <p:spPr>
                <a:xfrm>
                  <a:off x="882328" y="2665632"/>
                  <a:ext cx="2448075" cy="2140032"/>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8" name="Group 177"/>
                <p:cNvGrpSpPr/>
                <p:nvPr/>
              </p:nvGrpSpPr>
              <p:grpSpPr>
                <a:xfrm>
                  <a:off x="1232266" y="2635206"/>
                  <a:ext cx="2339559" cy="1161133"/>
                  <a:chOff x="1232266" y="2635206"/>
                  <a:chExt cx="2339559" cy="1161133"/>
                </a:xfrm>
              </p:grpSpPr>
              <p:grpSp>
                <p:nvGrpSpPr>
                  <p:cNvPr id="192" name="Group 191"/>
                  <p:cNvGrpSpPr/>
                  <p:nvPr/>
                </p:nvGrpSpPr>
                <p:grpSpPr>
                  <a:xfrm>
                    <a:off x="1232266" y="2650568"/>
                    <a:ext cx="1400018" cy="1145771"/>
                    <a:chOff x="935382" y="2809473"/>
                    <a:chExt cx="1400018" cy="1145771"/>
                  </a:xfrm>
                </p:grpSpPr>
                <p:sp>
                  <p:nvSpPr>
                    <p:cNvPr id="199" name="TextBox 198"/>
                    <p:cNvSpPr txBox="1"/>
                    <p:nvPr/>
                  </p:nvSpPr>
                  <p:spPr>
                    <a:xfrm>
                      <a:off x="935382" y="2809473"/>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200" name="TextBox 199"/>
                    <p:cNvSpPr txBox="1"/>
                    <p:nvPr/>
                  </p:nvSpPr>
                  <p:spPr>
                    <a:xfrm>
                      <a:off x="1228373" y="2811370"/>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201" name="TextBox 200"/>
                    <p:cNvSpPr txBox="1"/>
                    <p:nvPr/>
                  </p:nvSpPr>
                  <p:spPr>
                    <a:xfrm>
                      <a:off x="955729" y="3247358"/>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202" name="TextBox 201"/>
                    <p:cNvSpPr txBox="1"/>
                    <p:nvPr/>
                  </p:nvSpPr>
                  <p:spPr>
                    <a:xfrm>
                      <a:off x="1242870" y="3246654"/>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203" name="Oval 202"/>
                    <p:cNvSpPr>
                      <a:spLocks noChangeAspect="1" noChangeArrowheads="1"/>
                    </p:cNvSpPr>
                    <p:nvPr/>
                  </p:nvSpPr>
                  <p:spPr bwMode="auto">
                    <a:xfrm>
                      <a:off x="1228373" y="3365100"/>
                      <a:ext cx="91440" cy="9144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93" name="Group 192"/>
                  <p:cNvGrpSpPr/>
                  <p:nvPr/>
                </p:nvGrpSpPr>
                <p:grpSpPr>
                  <a:xfrm>
                    <a:off x="2192154" y="2635206"/>
                    <a:ext cx="1379671" cy="1143874"/>
                    <a:chOff x="955729" y="2811370"/>
                    <a:chExt cx="1379671" cy="1143874"/>
                  </a:xfrm>
                </p:grpSpPr>
                <p:sp>
                  <p:nvSpPr>
                    <p:cNvPr id="195" name="TextBox 194"/>
                    <p:cNvSpPr txBox="1"/>
                    <p:nvPr/>
                  </p:nvSpPr>
                  <p:spPr>
                    <a:xfrm>
                      <a:off x="1228373" y="2811370"/>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96" name="TextBox 195"/>
                    <p:cNvSpPr txBox="1"/>
                    <p:nvPr/>
                  </p:nvSpPr>
                  <p:spPr>
                    <a:xfrm>
                      <a:off x="955729" y="3247358"/>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97" name="TextBox 196"/>
                    <p:cNvSpPr txBox="1"/>
                    <p:nvPr/>
                  </p:nvSpPr>
                  <p:spPr>
                    <a:xfrm>
                      <a:off x="1242870" y="3246654"/>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98" name="Oval 197"/>
                    <p:cNvSpPr>
                      <a:spLocks noChangeAspect="1" noChangeArrowheads="1"/>
                    </p:cNvSpPr>
                    <p:nvPr/>
                  </p:nvSpPr>
                  <p:spPr bwMode="auto">
                    <a:xfrm>
                      <a:off x="1228373" y="3365100"/>
                      <a:ext cx="91440" cy="9144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179" name="Group 178"/>
                <p:cNvGrpSpPr/>
                <p:nvPr/>
              </p:nvGrpSpPr>
              <p:grpSpPr>
                <a:xfrm>
                  <a:off x="1272960" y="3660597"/>
                  <a:ext cx="2334998" cy="1174517"/>
                  <a:chOff x="1252613" y="2633309"/>
                  <a:chExt cx="2334998" cy="1174517"/>
                </a:xfrm>
              </p:grpSpPr>
              <p:grpSp>
                <p:nvGrpSpPr>
                  <p:cNvPr id="180" name="Group 179"/>
                  <p:cNvGrpSpPr/>
                  <p:nvPr/>
                </p:nvGrpSpPr>
                <p:grpSpPr>
                  <a:xfrm>
                    <a:off x="1252613" y="2652465"/>
                    <a:ext cx="1379671" cy="1143874"/>
                    <a:chOff x="955729" y="2811370"/>
                    <a:chExt cx="1379671" cy="1143874"/>
                  </a:xfrm>
                </p:grpSpPr>
                <p:sp>
                  <p:nvSpPr>
                    <p:cNvPr id="188" name="TextBox 187"/>
                    <p:cNvSpPr txBox="1"/>
                    <p:nvPr/>
                  </p:nvSpPr>
                  <p:spPr>
                    <a:xfrm>
                      <a:off x="1228373" y="2811370"/>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89" name="TextBox 188"/>
                    <p:cNvSpPr txBox="1"/>
                    <p:nvPr/>
                  </p:nvSpPr>
                  <p:spPr>
                    <a:xfrm>
                      <a:off x="955729" y="3247358"/>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90" name="TextBox 189"/>
                    <p:cNvSpPr txBox="1"/>
                    <p:nvPr/>
                  </p:nvSpPr>
                  <p:spPr>
                    <a:xfrm>
                      <a:off x="1242870" y="3246654"/>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91" name="Oval 190"/>
                    <p:cNvSpPr>
                      <a:spLocks noChangeAspect="1" noChangeArrowheads="1"/>
                    </p:cNvSpPr>
                    <p:nvPr/>
                  </p:nvSpPr>
                  <p:spPr bwMode="auto">
                    <a:xfrm>
                      <a:off x="1228373" y="3365100"/>
                      <a:ext cx="91440" cy="9144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81" name="Group 180"/>
                  <p:cNvGrpSpPr/>
                  <p:nvPr/>
                </p:nvGrpSpPr>
                <p:grpSpPr>
                  <a:xfrm>
                    <a:off x="2171807" y="2633309"/>
                    <a:ext cx="1415804" cy="1174517"/>
                    <a:chOff x="935382" y="2809473"/>
                    <a:chExt cx="1415804" cy="1174517"/>
                  </a:xfrm>
                </p:grpSpPr>
                <p:sp>
                  <p:nvSpPr>
                    <p:cNvPr id="182" name="TextBox 181"/>
                    <p:cNvSpPr txBox="1"/>
                    <p:nvPr/>
                  </p:nvSpPr>
                  <p:spPr>
                    <a:xfrm>
                      <a:off x="935382" y="2809473"/>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83" name="TextBox 182"/>
                    <p:cNvSpPr txBox="1"/>
                    <p:nvPr/>
                  </p:nvSpPr>
                  <p:spPr>
                    <a:xfrm>
                      <a:off x="1228373" y="2811370"/>
                      <a:ext cx="109253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84" name="TextBox 183"/>
                    <p:cNvSpPr txBox="1"/>
                    <p:nvPr/>
                  </p:nvSpPr>
                  <p:spPr>
                    <a:xfrm>
                      <a:off x="955729" y="3276104"/>
                      <a:ext cx="995240" cy="707886"/>
                    </a:xfrm>
                    <a:prstGeom prst="rect">
                      <a:avLst/>
                    </a:prstGeom>
                    <a:noFill/>
                  </p:spPr>
                  <p:txBody>
                    <a:bodyPr wrap="square" rtlCol="0">
                      <a:spAutoFit/>
                    </a:bodyPr>
                    <a:lstStyle/>
                    <a:p>
                      <a:r>
                        <a:rPr lang="en-US" sz="4000" b="1" dirty="0" smtClean="0">
                          <a:solidFill>
                            <a:srgbClr val="FF0000"/>
                          </a:solidFill>
                        </a:rPr>
                        <a:t>L</a:t>
                      </a:r>
                      <a:endParaRPr lang="en-US" sz="4000" b="1" dirty="0">
                        <a:solidFill>
                          <a:srgbClr val="FF0000"/>
                        </a:solidFill>
                      </a:endParaRPr>
                    </a:p>
                  </p:txBody>
                </p:sp>
                <p:sp>
                  <p:nvSpPr>
                    <p:cNvPr id="185" name="TextBox 184"/>
                    <p:cNvSpPr txBox="1"/>
                    <p:nvPr/>
                  </p:nvSpPr>
                  <p:spPr>
                    <a:xfrm>
                      <a:off x="1258656" y="3316486"/>
                      <a:ext cx="1092530" cy="646331"/>
                    </a:xfrm>
                    <a:prstGeom prst="rect">
                      <a:avLst/>
                    </a:prstGeom>
                    <a:noFill/>
                  </p:spPr>
                  <p:txBody>
                    <a:bodyPr wrap="square" rtlCol="0">
                      <a:spAutoFit/>
                    </a:bodyPr>
                    <a:lstStyle/>
                    <a:p>
                      <a:r>
                        <a:rPr lang="en-US" sz="3600" b="1" dirty="0" smtClean="0">
                          <a:solidFill>
                            <a:srgbClr val="7030A0"/>
                          </a:solidFill>
                          <a:latin typeface="Apple Chancery" charset="0"/>
                          <a:ea typeface="Apple Chancery" charset="0"/>
                          <a:cs typeface="Apple Chancery" charset="0"/>
                        </a:rPr>
                        <a:t>L</a:t>
                      </a:r>
                      <a:endParaRPr lang="en-US" sz="4000" b="1" dirty="0">
                        <a:solidFill>
                          <a:srgbClr val="7030A0"/>
                        </a:solidFill>
                        <a:latin typeface="Apple Chancery" charset="0"/>
                        <a:ea typeface="Apple Chancery" charset="0"/>
                        <a:cs typeface="Apple Chancery" charset="0"/>
                      </a:endParaRPr>
                    </a:p>
                  </p:txBody>
                </p:sp>
                <p:sp>
                  <p:nvSpPr>
                    <p:cNvPr id="186" name="Oval 185"/>
                    <p:cNvSpPr>
                      <a:spLocks noChangeAspect="1" noChangeArrowheads="1"/>
                    </p:cNvSpPr>
                    <p:nvPr/>
                  </p:nvSpPr>
                  <p:spPr bwMode="auto">
                    <a:xfrm>
                      <a:off x="1228373" y="3365100"/>
                      <a:ext cx="91440" cy="9144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sp>
            <p:nvSpPr>
              <p:cNvPr id="207" name="TextBox 206"/>
              <p:cNvSpPr txBox="1"/>
              <p:nvPr/>
            </p:nvSpPr>
            <p:spPr>
              <a:xfrm rot="19485032">
                <a:off x="8322970" y="5091716"/>
                <a:ext cx="1092530" cy="646331"/>
              </a:xfrm>
              <a:prstGeom prst="rect">
                <a:avLst/>
              </a:prstGeom>
              <a:noFill/>
            </p:spPr>
            <p:txBody>
              <a:bodyPr wrap="square" rtlCol="0">
                <a:spAutoFit/>
              </a:bodyPr>
              <a:lstStyle/>
              <a:p>
                <a:r>
                  <a:rPr lang="en-US" sz="3600" b="1" dirty="0" smtClean="0">
                    <a:solidFill>
                      <a:srgbClr val="7030A0"/>
                    </a:solidFill>
                    <a:latin typeface="Apple Chancery" charset="0"/>
                    <a:ea typeface="Apple Chancery" charset="0"/>
                    <a:cs typeface="Apple Chancery" charset="0"/>
                  </a:rPr>
                  <a:t>L</a:t>
                </a:r>
                <a:endParaRPr lang="en-US" sz="4000" b="1" dirty="0">
                  <a:solidFill>
                    <a:srgbClr val="7030A0"/>
                  </a:solidFill>
                  <a:latin typeface="Apple Chancery" charset="0"/>
                  <a:ea typeface="Apple Chancery" charset="0"/>
                  <a:cs typeface="Apple Chancery" charset="0"/>
                </a:endParaRPr>
              </a:p>
            </p:txBody>
          </p:sp>
          <p:sp>
            <p:nvSpPr>
              <p:cNvPr id="208" name="TextBox 207"/>
              <p:cNvSpPr txBox="1"/>
              <p:nvPr/>
            </p:nvSpPr>
            <p:spPr>
              <a:xfrm rot="2298298">
                <a:off x="9222380" y="4287633"/>
                <a:ext cx="1092530" cy="646331"/>
              </a:xfrm>
              <a:prstGeom prst="rect">
                <a:avLst/>
              </a:prstGeom>
              <a:noFill/>
            </p:spPr>
            <p:txBody>
              <a:bodyPr wrap="square" rtlCol="0">
                <a:spAutoFit/>
              </a:bodyPr>
              <a:lstStyle/>
              <a:p>
                <a:r>
                  <a:rPr lang="en-US" sz="3600" b="1" dirty="0" smtClean="0">
                    <a:solidFill>
                      <a:srgbClr val="48B150"/>
                    </a:solidFill>
                    <a:latin typeface="Apple Chancery" charset="0"/>
                    <a:ea typeface="Apple Chancery" charset="0"/>
                    <a:cs typeface="Apple Chancery" charset="0"/>
                  </a:rPr>
                  <a:t>L</a:t>
                </a:r>
                <a:endParaRPr lang="en-US" sz="4000" b="1" dirty="0">
                  <a:solidFill>
                    <a:srgbClr val="48B150"/>
                  </a:solidFill>
                  <a:latin typeface="Apple Chancery" charset="0"/>
                  <a:ea typeface="Apple Chancery" charset="0"/>
                  <a:cs typeface="Apple Chancery" charset="0"/>
                </a:endParaRPr>
              </a:p>
            </p:txBody>
          </p:sp>
        </p:grpSp>
        <p:sp>
          <p:nvSpPr>
            <p:cNvPr id="213" name="Rectangle 212"/>
            <p:cNvSpPr/>
            <p:nvPr/>
          </p:nvSpPr>
          <p:spPr>
            <a:xfrm>
              <a:off x="8149409" y="6251729"/>
              <a:ext cx="2439122" cy="369332"/>
            </a:xfrm>
            <a:prstGeom prst="rect">
              <a:avLst/>
            </a:prstGeom>
          </p:spPr>
          <p:txBody>
            <a:bodyPr wrap="square">
              <a:spAutoFit/>
            </a:bodyPr>
            <a:lstStyle/>
            <a:p>
              <a:pPr algn="ctr"/>
              <a:r>
                <a:rPr lang="en-US" dirty="0" smtClean="0"/>
                <a:t>Occupational disorder</a:t>
              </a:r>
              <a:endParaRPr lang="en-US" dirty="0"/>
            </a:p>
          </p:txBody>
        </p:sp>
      </p:grpSp>
      <p:sp>
        <p:nvSpPr>
          <p:cNvPr id="4" name="Rectangle 3"/>
          <p:cNvSpPr/>
          <p:nvPr/>
        </p:nvSpPr>
        <p:spPr>
          <a:xfrm>
            <a:off x="130168" y="962101"/>
            <a:ext cx="6096000" cy="338554"/>
          </a:xfrm>
          <a:prstGeom prst="rect">
            <a:avLst/>
          </a:prstGeom>
        </p:spPr>
        <p:txBody>
          <a:bodyPr>
            <a:spAutoFit/>
          </a:bodyPr>
          <a:lstStyle/>
          <a:p>
            <a:r>
              <a:rPr lang="en-US" sz="1600" dirty="0">
                <a:solidFill>
                  <a:srgbClr val="222222"/>
                </a:solidFill>
                <a:latin typeface="Times New Roman" charset="0"/>
                <a:ea typeface="Times New Roman" charset="0"/>
                <a:cs typeface="Times New Roman" charset="0"/>
              </a:rPr>
              <a:t>Peck, </a:t>
            </a:r>
            <a:r>
              <a:rPr lang="en-US" sz="1600" i="1" dirty="0" smtClean="0">
                <a:solidFill>
                  <a:srgbClr val="222222"/>
                </a:solidFill>
                <a:latin typeface="Times New Roman" charset="0"/>
                <a:ea typeface="Times New Roman" charset="0"/>
                <a:cs typeface="Times New Roman" charset="0"/>
              </a:rPr>
              <a:t>et al.,</a:t>
            </a:r>
            <a:r>
              <a:rPr lang="en-US" sz="1600" dirty="0">
                <a:solidFill>
                  <a:srgbClr val="222222"/>
                </a:solidFill>
                <a:latin typeface="Times New Roman" charset="0"/>
                <a:ea typeface="Times New Roman" charset="0"/>
                <a:cs typeface="Times New Roman" charset="0"/>
              </a:rPr>
              <a:t> </a:t>
            </a:r>
            <a:r>
              <a:rPr lang="en-US" sz="1600" i="1" dirty="0" err="1">
                <a:solidFill>
                  <a:srgbClr val="222222"/>
                </a:solidFill>
                <a:latin typeface="Times New Roman" charset="0"/>
                <a:ea typeface="Times New Roman" charset="0"/>
                <a:cs typeface="Times New Roman" charset="0"/>
              </a:rPr>
              <a:t>IUCrJ</a:t>
            </a:r>
            <a:r>
              <a:rPr lang="en-US" sz="1600" dirty="0">
                <a:solidFill>
                  <a:srgbClr val="222222"/>
                </a:solidFill>
                <a:latin typeface="Times New Roman" charset="0"/>
                <a:ea typeface="Times New Roman" charset="0"/>
                <a:cs typeface="Times New Roman" charset="0"/>
              </a:rPr>
              <a:t> 5.2 (</a:t>
            </a:r>
            <a:r>
              <a:rPr lang="en-US" sz="1600" dirty="0" smtClean="0">
                <a:solidFill>
                  <a:srgbClr val="222222"/>
                </a:solidFill>
                <a:latin typeface="Times New Roman" charset="0"/>
                <a:ea typeface="Times New Roman" charset="0"/>
                <a:cs typeface="Times New Roman" charset="0"/>
              </a:rPr>
              <a:t>2018)</a:t>
            </a:r>
            <a:endParaRPr lang="en-US" sz="1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752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data 4"/>
          <p:cNvSpPr>
            <a:spLocks noGrp="1"/>
          </p:cNvSpPr>
          <p:nvPr>
            <p:ph type="dt" sz="half" idx="10"/>
          </p:nvPr>
        </p:nvSpPr>
        <p:spPr/>
        <p:txBody>
          <a:bodyPr/>
          <a:lstStyle/>
          <a:p>
            <a:r>
              <a:rPr lang="it-IT" smtClean="0"/>
              <a:t>04/04/18</a:t>
            </a:r>
            <a:endParaRPr lang="en-US"/>
          </a:p>
        </p:txBody>
      </p:sp>
      <p:sp>
        <p:nvSpPr>
          <p:cNvPr id="6" name="Segnaposto numero diapositiva 5"/>
          <p:cNvSpPr>
            <a:spLocks noGrp="1"/>
          </p:cNvSpPr>
          <p:nvPr>
            <p:ph type="sldNum" sz="quarter" idx="12"/>
          </p:nvPr>
        </p:nvSpPr>
        <p:spPr/>
        <p:txBody>
          <a:bodyPr/>
          <a:lstStyle/>
          <a:p>
            <a:fld id="{3E2C805A-53F6-E646-A211-CDCC79B0086A}" type="slidenum">
              <a:rPr lang="en-US" smtClean="0"/>
              <a:t>13</a:t>
            </a:fld>
            <a:endParaRPr lang="en-US"/>
          </a:p>
        </p:txBody>
      </p:sp>
      <p:sp>
        <p:nvSpPr>
          <p:cNvPr id="7" name="Rectangle 10"/>
          <p:cNvSpPr/>
          <p:nvPr/>
        </p:nvSpPr>
        <p:spPr>
          <a:xfrm>
            <a:off x="282229" y="2026526"/>
            <a:ext cx="11613931" cy="2308324"/>
          </a:xfrm>
          <a:prstGeom prst="rect">
            <a:avLst/>
          </a:prstGeom>
        </p:spPr>
        <p:txBody>
          <a:bodyPr wrap="square">
            <a:spAutoFit/>
          </a:bodyPr>
          <a:lstStyle/>
          <a:p>
            <a:pPr algn="ctr"/>
            <a:r>
              <a:rPr lang="en-US" sz="2400" dirty="0" smtClean="0">
                <a:latin typeface="Times New Roman" charset="0"/>
                <a:ea typeface="Times New Roman" charset="0"/>
                <a:cs typeface="Times New Roman" charset="0"/>
              </a:rPr>
              <a:t>How to model motions within a crystal?</a:t>
            </a:r>
          </a:p>
          <a:p>
            <a:pPr algn="ctr"/>
            <a:r>
              <a:rPr lang="en-US" sz="2400" dirty="0" smtClean="0">
                <a:latin typeface="Times New Roman" charset="0"/>
                <a:ea typeface="Times New Roman" charset="0"/>
                <a:cs typeface="Times New Roman" charset="0"/>
              </a:rPr>
              <a:t>How do these motions affect the diffuse scattering?</a:t>
            </a:r>
            <a:endParaRPr lang="en-US" sz="2400" dirty="0">
              <a:latin typeface="Times New Roman" charset="0"/>
              <a:ea typeface="Times New Roman" charset="0"/>
              <a:cs typeface="Times New Roman" charset="0"/>
            </a:endParaRPr>
          </a:p>
          <a:p>
            <a:pPr algn="ctr"/>
            <a:endParaRPr lang="en-US" sz="2400" dirty="0" smtClean="0">
              <a:latin typeface="Times New Roman" charset="0"/>
              <a:ea typeface="Times New Roman" charset="0"/>
              <a:cs typeface="Times New Roman" charset="0"/>
            </a:endParaRPr>
          </a:p>
          <a:p>
            <a:pPr algn="ctr"/>
            <a:endParaRPr lang="en-US" sz="2400" dirty="0">
              <a:latin typeface="Times New Roman" charset="0"/>
              <a:ea typeface="Times New Roman" charset="0"/>
              <a:cs typeface="Times New Roman" charset="0"/>
            </a:endParaRPr>
          </a:p>
          <a:p>
            <a:pPr algn="ctr"/>
            <a:r>
              <a:rPr lang="en-US" sz="2400" dirty="0" smtClean="0">
                <a:latin typeface="Times New Roman" charset="0"/>
                <a:ea typeface="Times New Roman" charset="0"/>
                <a:cs typeface="Times New Roman" charset="0"/>
              </a:rPr>
              <a:t>Molecular Dynamics simulations are a useful tool to model diffuse scattering patterns</a:t>
            </a:r>
          </a:p>
          <a:p>
            <a:pPr algn="ctr"/>
            <a:r>
              <a:rPr lang="en-US" sz="2400" dirty="0" smtClean="0">
                <a:latin typeface="Times New Roman" charset="0"/>
                <a:ea typeface="Times New Roman" charset="0"/>
                <a:cs typeface="Times New Roman" charset="0"/>
              </a:rPr>
              <a:t> starting from a realistic configuration </a:t>
            </a:r>
            <a:endParaRPr lang="en-US" sz="2400" dirty="0">
              <a:latin typeface="Times New Roman" charset="0"/>
              <a:ea typeface="Times New Roman" charset="0"/>
              <a:cs typeface="Times New Roman" charset="0"/>
            </a:endParaRPr>
          </a:p>
        </p:txBody>
      </p:sp>
      <p:cxnSp>
        <p:nvCxnSpPr>
          <p:cNvPr id="9"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ttangolo 5"/>
          <p:cNvSpPr/>
          <p:nvPr/>
        </p:nvSpPr>
        <p:spPr>
          <a:xfrm>
            <a:off x="0" y="3607"/>
            <a:ext cx="12178390" cy="523210"/>
          </a:xfrm>
          <a:prstGeom prst="rect">
            <a:avLst/>
          </a:prstGeom>
        </p:spPr>
        <p:txBody>
          <a:bodyPr wrap="square" lIns="91431" tIns="45715" rIns="91431" bIns="45715">
            <a:spAutoFit/>
          </a:bodyPr>
          <a:lstStyle/>
          <a:p>
            <a:pPr algn="ctr">
              <a:defRPr/>
            </a:pPr>
            <a:r>
              <a:rPr lang="en-US" sz="2800" b="1" dirty="0">
                <a:latin typeface="Times New Roman" charset="0"/>
                <a:ea typeface="Times New Roman" charset="0"/>
                <a:cs typeface="Times New Roman" charset="0"/>
              </a:rPr>
              <a:t>Diffuse </a:t>
            </a:r>
            <a:r>
              <a:rPr lang="en-US" sz="2800" b="1" dirty="0" smtClean="0">
                <a:latin typeface="Times New Roman" charset="0"/>
                <a:ea typeface="Times New Roman" charset="0"/>
                <a:cs typeface="Times New Roman" charset="0"/>
              </a:rPr>
              <a:t>scattering models </a:t>
            </a:r>
            <a:endParaRPr lang="en-US" sz="2700" b="1" dirty="0">
              <a:latin typeface="Times New Roman" charset="0"/>
              <a:ea typeface="Times New Roman" charset="0"/>
              <a:cs typeface="Times New Roman" charset="0"/>
            </a:endParaRPr>
          </a:p>
        </p:txBody>
      </p:sp>
      <p:sp>
        <p:nvSpPr>
          <p:cNvPr id="2" name="TextBox 1"/>
          <p:cNvSpPr txBox="1"/>
          <p:nvPr/>
        </p:nvSpPr>
        <p:spPr>
          <a:xfrm>
            <a:off x="8171329" y="5461694"/>
            <a:ext cx="4020671" cy="1077218"/>
          </a:xfrm>
          <a:prstGeom prst="rect">
            <a:avLst/>
          </a:prstGeom>
          <a:noFill/>
        </p:spPr>
        <p:txBody>
          <a:bodyPr wrap="square" rtlCol="0">
            <a:spAutoFit/>
          </a:bodyPr>
          <a:lstStyle/>
          <a:p>
            <a:r>
              <a:rPr lang="en-US" sz="1600" dirty="0" err="1">
                <a:solidFill>
                  <a:srgbClr val="222222"/>
                </a:solidFill>
                <a:latin typeface="Times New Roman" charset="0"/>
                <a:ea typeface="Times New Roman" charset="0"/>
                <a:cs typeface="Times New Roman" charset="0"/>
              </a:rPr>
              <a:t>Héry</a:t>
            </a:r>
            <a:r>
              <a:rPr lang="en-US" sz="1600" dirty="0">
                <a:solidFill>
                  <a:srgbClr val="222222"/>
                </a:solidFill>
                <a:latin typeface="Times New Roman" charset="0"/>
                <a:ea typeface="Times New Roman" charset="0"/>
                <a:cs typeface="Times New Roman" charset="0"/>
              </a:rPr>
              <a:t>, et al," </a:t>
            </a:r>
            <a:r>
              <a:rPr lang="en-US" sz="1600" i="1" dirty="0">
                <a:solidFill>
                  <a:srgbClr val="222222"/>
                </a:solidFill>
                <a:latin typeface="Times New Roman" charset="0"/>
                <a:ea typeface="Times New Roman" charset="0"/>
                <a:cs typeface="Times New Roman" charset="0"/>
              </a:rPr>
              <a:t>J </a:t>
            </a:r>
            <a:r>
              <a:rPr lang="en-US" sz="1600" i="1" dirty="0" err="1">
                <a:solidFill>
                  <a:srgbClr val="222222"/>
                </a:solidFill>
                <a:latin typeface="Times New Roman" charset="0"/>
                <a:ea typeface="Times New Roman" charset="0"/>
                <a:cs typeface="Times New Roman" charset="0"/>
              </a:rPr>
              <a:t>Mol</a:t>
            </a:r>
            <a:r>
              <a:rPr lang="en-US" sz="1600" i="1" dirty="0">
                <a:solidFill>
                  <a:srgbClr val="222222"/>
                </a:solidFill>
                <a:latin typeface="Times New Roman" charset="0"/>
                <a:ea typeface="Times New Roman" charset="0"/>
                <a:cs typeface="Times New Roman" charset="0"/>
              </a:rPr>
              <a:t> </a:t>
            </a:r>
            <a:r>
              <a:rPr lang="en-US" sz="1600" i="1" dirty="0" err="1">
                <a:solidFill>
                  <a:srgbClr val="222222"/>
                </a:solidFill>
                <a:latin typeface="Times New Roman" charset="0"/>
                <a:ea typeface="Times New Roman" charset="0"/>
                <a:cs typeface="Times New Roman" charset="0"/>
              </a:rPr>
              <a:t>Biol</a:t>
            </a:r>
            <a:r>
              <a:rPr lang="en-US" sz="1600" dirty="0">
                <a:solidFill>
                  <a:srgbClr val="222222"/>
                </a:solidFill>
                <a:latin typeface="Times New Roman" charset="0"/>
                <a:ea typeface="Times New Roman" charset="0"/>
                <a:cs typeface="Times New Roman" charset="0"/>
              </a:rPr>
              <a:t> (1998</a:t>
            </a:r>
            <a:r>
              <a:rPr lang="en-US" sz="1600" dirty="0" smtClean="0">
                <a:solidFill>
                  <a:srgbClr val="222222"/>
                </a:solidFill>
                <a:latin typeface="Times New Roman" charset="0"/>
                <a:ea typeface="Times New Roman" charset="0"/>
                <a:cs typeface="Times New Roman" charset="0"/>
              </a:rPr>
              <a:t>)</a:t>
            </a:r>
            <a:endParaRPr lang="en-US" sz="1600" dirty="0" smtClean="0">
              <a:latin typeface="Times New Roman" charset="0"/>
              <a:ea typeface="Times New Roman" charset="0"/>
              <a:cs typeface="Times New Roman" charset="0"/>
            </a:endParaRPr>
          </a:p>
          <a:p>
            <a:r>
              <a:rPr lang="en-US" sz="1600" dirty="0" err="1" smtClean="0">
                <a:latin typeface="Times New Roman" charset="0"/>
                <a:ea typeface="Times New Roman" charset="0"/>
                <a:cs typeface="Times New Roman" charset="0"/>
              </a:rPr>
              <a:t>Meinhold</a:t>
            </a:r>
            <a:r>
              <a:rPr lang="en-US" sz="1600" dirty="0" smtClean="0">
                <a:latin typeface="Times New Roman" charset="0"/>
                <a:ea typeface="Times New Roman" charset="0"/>
                <a:cs typeface="Times New Roman" charset="0"/>
              </a:rPr>
              <a:t>, </a:t>
            </a:r>
            <a:r>
              <a:rPr lang="en-US" sz="1600" i="1" dirty="0" smtClean="0">
                <a:latin typeface="Times New Roman" charset="0"/>
                <a:ea typeface="Times New Roman" charset="0"/>
                <a:cs typeface="Times New Roman" charset="0"/>
              </a:rPr>
              <a:t>et al., </a:t>
            </a:r>
            <a:r>
              <a:rPr lang="en-US" sz="1600" i="1" dirty="0" err="1" smtClean="0">
                <a:latin typeface="Times New Roman" charset="0"/>
                <a:ea typeface="Times New Roman" charset="0"/>
                <a:cs typeface="Times New Roman" charset="0"/>
              </a:rPr>
              <a:t>Biophys</a:t>
            </a:r>
            <a:r>
              <a:rPr lang="en-US" sz="1600" i="1" dirty="0" smtClean="0">
                <a:latin typeface="Times New Roman" charset="0"/>
                <a:ea typeface="Times New Roman" charset="0"/>
                <a:cs typeface="Times New Roman" charset="0"/>
              </a:rPr>
              <a:t> J </a:t>
            </a:r>
            <a:r>
              <a:rPr lang="en-US" sz="1600" dirty="0" smtClean="0">
                <a:latin typeface="Times New Roman" charset="0"/>
                <a:ea typeface="Times New Roman" charset="0"/>
                <a:cs typeface="Times New Roman" charset="0"/>
              </a:rPr>
              <a:t>(2005)</a:t>
            </a:r>
          </a:p>
          <a:p>
            <a:r>
              <a:rPr lang="en-US" sz="1600" dirty="0" smtClean="0">
                <a:latin typeface="Times New Roman" charset="0"/>
                <a:ea typeface="Times New Roman" charset="0"/>
                <a:cs typeface="Times New Roman" charset="0"/>
              </a:rPr>
              <a:t>Wall, </a:t>
            </a:r>
            <a:r>
              <a:rPr lang="en-US" sz="1600" i="1" dirty="0">
                <a:latin typeface="Times New Roman" charset="0"/>
                <a:ea typeface="Times New Roman" charset="0"/>
                <a:cs typeface="Times New Roman" charset="0"/>
              </a:rPr>
              <a:t>e</a:t>
            </a:r>
            <a:r>
              <a:rPr lang="en-US" sz="1600" i="1" dirty="0" smtClean="0">
                <a:latin typeface="Times New Roman" charset="0"/>
                <a:ea typeface="Times New Roman" charset="0"/>
                <a:cs typeface="Times New Roman" charset="0"/>
              </a:rPr>
              <a:t>t al., PNAS </a:t>
            </a:r>
            <a:r>
              <a:rPr lang="en-US" sz="1600" dirty="0" smtClean="0">
                <a:latin typeface="Times New Roman" charset="0"/>
                <a:ea typeface="Times New Roman" charset="0"/>
                <a:cs typeface="Times New Roman" charset="0"/>
              </a:rPr>
              <a:t>(2014)</a:t>
            </a:r>
          </a:p>
          <a:p>
            <a:r>
              <a:rPr lang="en-US" sz="1600" dirty="0" smtClean="0">
                <a:latin typeface="Times New Roman" charset="0"/>
                <a:ea typeface="Times New Roman" charset="0"/>
                <a:cs typeface="Times New Roman" charset="0"/>
              </a:rPr>
              <a:t>Wall, </a:t>
            </a:r>
            <a:r>
              <a:rPr lang="en-US" sz="1600" i="1" dirty="0" smtClean="0">
                <a:latin typeface="Times New Roman" charset="0"/>
                <a:ea typeface="Times New Roman" charset="0"/>
                <a:cs typeface="Times New Roman" charset="0"/>
              </a:rPr>
              <a:t>et al.,</a:t>
            </a:r>
            <a:r>
              <a:rPr lang="en-US" sz="1600" dirty="0">
                <a:latin typeface="Times New Roman" charset="0"/>
                <a:ea typeface="Times New Roman" charset="0"/>
                <a:cs typeface="Times New Roman" charset="0"/>
              </a:rPr>
              <a:t> </a:t>
            </a:r>
            <a:r>
              <a:rPr lang="en-US" sz="1600" i="1" dirty="0" err="1">
                <a:latin typeface="Times New Roman" charset="0"/>
                <a:ea typeface="Times New Roman" charset="0"/>
                <a:cs typeface="Times New Roman" charset="0"/>
              </a:rPr>
              <a:t>bioRxiv</a:t>
            </a:r>
            <a:r>
              <a:rPr lang="en-US" sz="1600" dirty="0">
                <a:latin typeface="Times New Roman" charset="0"/>
                <a:ea typeface="Times New Roman" charset="0"/>
                <a:cs typeface="Times New Roman" charset="0"/>
              </a:rPr>
              <a:t> (</a:t>
            </a:r>
            <a:r>
              <a:rPr lang="en-US" sz="1600" dirty="0" smtClean="0">
                <a:latin typeface="Times New Roman" charset="0"/>
                <a:ea typeface="Times New Roman" charset="0"/>
                <a:cs typeface="Times New Roman" charset="0"/>
              </a:rPr>
              <a:t>2017) </a:t>
            </a:r>
            <a:endParaRPr lang="en-US" sz="1600" i="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1288231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ttangolo 5"/>
          <p:cNvSpPr/>
          <p:nvPr/>
        </p:nvSpPr>
        <p:spPr>
          <a:xfrm>
            <a:off x="0" y="3607"/>
            <a:ext cx="12178390" cy="507821"/>
          </a:xfrm>
          <a:prstGeom prst="rect">
            <a:avLst/>
          </a:prstGeom>
        </p:spPr>
        <p:txBody>
          <a:bodyPr wrap="square" lIns="91431" tIns="45715" rIns="91431" bIns="45715">
            <a:spAutoFit/>
          </a:bodyPr>
          <a:lstStyle/>
          <a:p>
            <a:pPr algn="ctr">
              <a:defRPr/>
            </a:pPr>
            <a:r>
              <a:rPr lang="en-US" sz="2700" b="1" dirty="0" smtClean="0">
                <a:latin typeface="Times New Roman" charset="0"/>
                <a:ea typeface="Times New Roman" charset="0"/>
                <a:cs typeface="Times New Roman" charset="0"/>
              </a:rPr>
              <a:t>MD – a bit of theory </a:t>
            </a:r>
            <a:endParaRPr lang="en-US" sz="2700" b="1" dirty="0">
              <a:latin typeface="Times New Roman" charset="0"/>
              <a:ea typeface="Times New Roman" charset="0"/>
              <a:cs typeface="Times New Roman" charset="0"/>
            </a:endParaRPr>
          </a:p>
        </p:txBody>
      </p:sp>
      <p:sp>
        <p:nvSpPr>
          <p:cNvPr id="10" name="Date Placeholder 9"/>
          <p:cNvSpPr>
            <a:spLocks noGrp="1"/>
          </p:cNvSpPr>
          <p:nvPr>
            <p:ph type="dt" sz="half" idx="10"/>
          </p:nvPr>
        </p:nvSpPr>
        <p:spPr/>
        <p:txBody>
          <a:bodyPr/>
          <a:lstStyle/>
          <a:p>
            <a:r>
              <a:rPr lang="it-IT" smtClean="0"/>
              <a:t>04/04/18</a:t>
            </a:r>
            <a:endParaRPr lang="en-US"/>
          </a:p>
        </p:txBody>
      </p:sp>
      <p:sp>
        <p:nvSpPr>
          <p:cNvPr id="11" name="Slide Number Placeholder 10"/>
          <p:cNvSpPr>
            <a:spLocks noGrp="1"/>
          </p:cNvSpPr>
          <p:nvPr>
            <p:ph type="sldNum" sz="quarter" idx="12"/>
          </p:nvPr>
        </p:nvSpPr>
        <p:spPr/>
        <p:txBody>
          <a:bodyPr/>
          <a:lstStyle/>
          <a:p>
            <a:fld id="{3E2C805A-53F6-E646-A211-CDCC79B0086A}" type="slidenum">
              <a:rPr lang="en-US" smtClean="0"/>
              <a:t>14</a:t>
            </a:fld>
            <a:endParaRPr lang="en-US"/>
          </a:p>
        </p:txBody>
      </p:sp>
      <p:sp>
        <p:nvSpPr>
          <p:cNvPr id="3" name="Rectangle 2"/>
          <p:cNvSpPr/>
          <p:nvPr/>
        </p:nvSpPr>
        <p:spPr>
          <a:xfrm>
            <a:off x="8786648" y="952392"/>
            <a:ext cx="995855" cy="832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a:t>
            </a:r>
            <a:endParaRPr lang="en-US"/>
          </a:p>
        </p:txBody>
      </p:sp>
      <p:sp>
        <p:nvSpPr>
          <p:cNvPr id="13" name="Rectangle 12"/>
          <p:cNvSpPr/>
          <p:nvPr/>
        </p:nvSpPr>
        <p:spPr>
          <a:xfrm>
            <a:off x="2585545" y="872946"/>
            <a:ext cx="1797269" cy="832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mc:AlternateContent xmlns:mc="http://schemas.openxmlformats.org/markup-compatibility/2006" xmlns:a14="http://schemas.microsoft.com/office/drawing/2010/main">
        <mc:Choice Requires="a14">
          <p:sp>
            <p:nvSpPr>
              <p:cNvPr id="2" name="TextBox 1"/>
              <p:cNvSpPr txBox="1"/>
              <p:nvPr/>
            </p:nvSpPr>
            <p:spPr>
              <a:xfrm>
                <a:off x="0" y="850537"/>
                <a:ext cx="12178390" cy="5328959"/>
              </a:xfrm>
              <a:prstGeom prst="rect">
                <a:avLst/>
              </a:prstGeom>
              <a:noFill/>
            </p:spPr>
            <p:txBody>
              <a:bodyPr wrap="square" rtlCol="0">
                <a:spAutoFit/>
              </a:bodyPr>
              <a:lstStyle/>
              <a:p>
                <a:pPr algn="ctr"/>
                <a:r>
                  <a:rPr lang="en-US" sz="2400" dirty="0" smtClean="0">
                    <a:latin typeface="Times New Roman" charset="0"/>
                    <a:ea typeface="Times New Roman" charset="0"/>
                    <a:cs typeface="Times New Roman" charset="0"/>
                  </a:rPr>
                  <a:t>Molecules are described by the Schrodinger’s Equation</a:t>
                </a:r>
              </a:p>
              <a:p>
                <a:pPr algn="ctr"/>
                <a:endParaRPr lang="en-US" sz="2400" dirty="0">
                  <a:latin typeface="Times New Roman" charset="0"/>
                  <a:ea typeface="Times New Roman" charset="0"/>
                  <a:cs typeface="Times New Roman" charset="0"/>
                </a:endParaRPr>
              </a:p>
              <a:p>
                <a:pPr algn="ctr"/>
                <a:r>
                  <a:rPr lang="en-US" sz="2400" dirty="0" smtClean="0">
                    <a:latin typeface="Times New Roman" charset="0"/>
                    <a:ea typeface="Times New Roman" charset="0"/>
                    <a:cs typeface="Times New Roman" charset="0"/>
                  </a:rPr>
                  <a:t>Solving the Schrodinger equations for a (very) many atoms system is not feasible </a:t>
                </a:r>
              </a:p>
              <a:p>
                <a:pPr algn="ctr"/>
                <a:endParaRPr lang="en-US" sz="2400" dirty="0">
                  <a:latin typeface="Times New Roman" charset="0"/>
                  <a:ea typeface="Times New Roman" charset="0"/>
                  <a:cs typeface="Times New Roman" charset="0"/>
                </a:endParaRPr>
              </a:p>
              <a:p>
                <a:pPr algn="ctr"/>
                <a:r>
                  <a:rPr lang="en-US" sz="2400" dirty="0" smtClean="0">
                    <a:latin typeface="Times New Roman" charset="0"/>
                    <a:ea typeface="Times New Roman" charset="0"/>
                    <a:cs typeface="Times New Roman" charset="0"/>
                  </a:rPr>
                  <a:t>The behavior of a molecule can be, however, reasonably described by classical mechanics </a:t>
                </a:r>
              </a:p>
              <a:p>
                <a:pPr algn="ctr"/>
                <a:r>
                  <a:rPr lang="en-US" sz="2400" dirty="0">
                    <a:latin typeface="Times New Roman" charset="0"/>
                    <a:ea typeface="Times New Roman" charset="0"/>
                    <a:cs typeface="Times New Roman" charset="0"/>
                  </a:rPr>
                  <a:t>t</a:t>
                </a:r>
                <a:r>
                  <a:rPr lang="en-US" sz="2400" dirty="0" smtClean="0">
                    <a:latin typeface="Times New Roman" charset="0"/>
                    <a:ea typeface="Times New Roman" charset="0"/>
                    <a:cs typeface="Times New Roman" charset="0"/>
                  </a:rPr>
                  <a:t>hrough Newton’s equation of motion</a:t>
                </a:r>
              </a:p>
              <a:p>
                <a:pPr algn="ctr"/>
                <a:endParaRPr lang="en-US" sz="2400" i="1" dirty="0" smtClean="0">
                  <a:latin typeface="Times New Roman" charset="0"/>
                  <a:ea typeface="Times New Roman" charset="0"/>
                  <a:cs typeface="Times New Roman" charset="0"/>
                </a:endParaRPr>
              </a:p>
              <a:p>
                <a:pPr algn="ctr"/>
                <a14:m>
                  <m:oMathPara xmlns:m="http://schemas.openxmlformats.org/officeDocument/2006/math">
                    <m:oMathParaPr>
                      <m:jc m:val="centerGroup"/>
                    </m:oMathParaPr>
                    <m:oMath xmlns:m="http://schemas.openxmlformats.org/officeDocument/2006/math">
                      <m:sSub>
                        <m:sSubPr>
                          <m:ctrlPr>
                            <a:rPr lang="en-US" sz="2400" i="1" smtClean="0">
                              <a:latin typeface="Cambria Math" charset="0"/>
                              <a:ea typeface="Times New Roman" charset="0"/>
                              <a:cs typeface="Times New Roman" charset="0"/>
                            </a:rPr>
                          </m:ctrlPr>
                        </m:sSubPr>
                        <m:e>
                          <m:r>
                            <a:rPr lang="it-IT" sz="2400" b="1" i="1" smtClean="0">
                              <a:latin typeface="Cambria Math" panose="02040503050406030204" pitchFamily="18" charset="0"/>
                              <a:ea typeface="Times New Roman" charset="0"/>
                              <a:cs typeface="Times New Roman" charset="0"/>
                            </a:rPr>
                            <m:t>𝒇</m:t>
                          </m:r>
                        </m:e>
                        <m:sub>
                          <m:r>
                            <a:rPr lang="it-IT" sz="2400" b="0" i="1" smtClean="0">
                              <a:latin typeface="Cambria Math" panose="02040503050406030204" pitchFamily="18" charset="0"/>
                              <a:ea typeface="Times New Roman" charset="0"/>
                              <a:cs typeface="Times New Roman" charset="0"/>
                            </a:rPr>
                            <m:t>𝑖</m:t>
                          </m:r>
                        </m:sub>
                      </m:sSub>
                      <m:r>
                        <a:rPr lang="it-IT" sz="2400" b="0" i="1" smtClean="0">
                          <a:latin typeface="Cambria Math" panose="02040503050406030204" pitchFamily="18" charset="0"/>
                          <a:ea typeface="Times New Roman" charset="0"/>
                          <a:cs typeface="Times New Roman" charset="0"/>
                        </a:rPr>
                        <m:t>= </m:t>
                      </m:r>
                      <m:sSub>
                        <m:sSubPr>
                          <m:ctrlPr>
                            <a:rPr lang="en-US" sz="2400" b="0" i="1" smtClean="0">
                              <a:latin typeface="Cambria Math" charset="0"/>
                              <a:ea typeface="Times New Roman" charset="0"/>
                              <a:cs typeface="Times New Roman" charset="0"/>
                            </a:rPr>
                          </m:ctrlPr>
                        </m:sSubPr>
                        <m:e>
                          <m:r>
                            <a:rPr lang="it-IT" sz="2400" b="0" i="1" smtClean="0">
                              <a:latin typeface="Cambria Math" panose="02040503050406030204" pitchFamily="18" charset="0"/>
                              <a:ea typeface="Times New Roman" charset="0"/>
                              <a:cs typeface="Times New Roman" charset="0"/>
                            </a:rPr>
                            <m:t>𝑚</m:t>
                          </m:r>
                        </m:e>
                        <m:sub>
                          <m:r>
                            <a:rPr lang="it-IT" sz="2400" b="0" i="1" smtClean="0">
                              <a:latin typeface="Cambria Math" panose="02040503050406030204" pitchFamily="18" charset="0"/>
                              <a:ea typeface="Times New Roman" charset="0"/>
                              <a:cs typeface="Times New Roman" charset="0"/>
                            </a:rPr>
                            <m:t>𝑖</m:t>
                          </m:r>
                        </m:sub>
                      </m:sSub>
                      <m:r>
                        <a:rPr lang="it-IT" sz="2400" b="0" i="1" smtClean="0">
                          <a:latin typeface="Cambria Math" panose="02040503050406030204" pitchFamily="18" charset="0"/>
                          <a:ea typeface="Times New Roman" charset="0"/>
                          <a:cs typeface="Times New Roman" charset="0"/>
                        </a:rPr>
                        <m:t> × </m:t>
                      </m:r>
                      <m:sSub>
                        <m:sSubPr>
                          <m:ctrlPr>
                            <a:rPr lang="en-US" sz="2400" b="0" i="1" smtClean="0">
                              <a:latin typeface="Cambria Math" charset="0"/>
                              <a:ea typeface="Times New Roman" charset="0"/>
                              <a:cs typeface="Times New Roman" charset="0"/>
                            </a:rPr>
                          </m:ctrlPr>
                        </m:sSubPr>
                        <m:e>
                          <m:r>
                            <a:rPr lang="it-IT" sz="2400" b="1" i="1" smtClean="0">
                              <a:latin typeface="Cambria Math" panose="02040503050406030204" pitchFamily="18" charset="0"/>
                              <a:ea typeface="Times New Roman" charset="0"/>
                              <a:cs typeface="Times New Roman" charset="0"/>
                            </a:rPr>
                            <m:t>𝒂</m:t>
                          </m:r>
                        </m:e>
                        <m:sub>
                          <m:r>
                            <a:rPr lang="it-IT" sz="2400" b="0" i="1" smtClean="0">
                              <a:latin typeface="Cambria Math" panose="02040503050406030204" pitchFamily="18" charset="0"/>
                              <a:ea typeface="Times New Roman" charset="0"/>
                              <a:cs typeface="Times New Roman" charset="0"/>
                            </a:rPr>
                            <m:t>𝑖</m:t>
                          </m:r>
                        </m:sub>
                      </m:sSub>
                    </m:oMath>
                  </m:oMathPara>
                </a14:m>
                <a:endParaRPr lang="en-US" sz="2400" b="1" baseline="-25000" dirty="0" smtClean="0">
                  <a:latin typeface="Times New Roman" charset="0"/>
                  <a:ea typeface="Times New Roman" charset="0"/>
                  <a:cs typeface="Times New Roman" charset="0"/>
                </a:endParaRPr>
              </a:p>
              <a:p>
                <a:pPr algn="ctr"/>
                <a:r>
                  <a:rPr lang="en-US" sz="2400" dirty="0">
                    <a:latin typeface="Times New Roman" charset="0"/>
                    <a:ea typeface="Times New Roman" charset="0"/>
                    <a:cs typeface="Times New Roman" charset="0"/>
                  </a:rPr>
                  <a:t>w</a:t>
                </a:r>
                <a:r>
                  <a:rPr lang="en-US" sz="2400" dirty="0" smtClean="0">
                    <a:latin typeface="Times New Roman" charset="0"/>
                    <a:ea typeface="Times New Roman" charset="0"/>
                    <a:cs typeface="Times New Roman" charset="0"/>
                  </a:rPr>
                  <a:t>here </a:t>
                </a:r>
                <a:r>
                  <a:rPr lang="en-US" sz="2400" i="1" dirty="0" smtClean="0">
                    <a:latin typeface="Times New Roman" charset="0"/>
                    <a:ea typeface="Times New Roman" charset="0"/>
                    <a:cs typeface="Times New Roman" charset="0"/>
                  </a:rPr>
                  <a:t>m</a:t>
                </a:r>
                <a:r>
                  <a:rPr lang="en-US" sz="2400" i="1" baseline="-25000" dirty="0" smtClean="0">
                    <a:latin typeface="Times New Roman" charset="0"/>
                    <a:ea typeface="Times New Roman" charset="0"/>
                    <a:cs typeface="Times New Roman" charset="0"/>
                  </a:rPr>
                  <a:t>i</a:t>
                </a:r>
                <a:r>
                  <a:rPr lang="en-US" sz="2400" dirty="0" smtClean="0">
                    <a:latin typeface="Times New Roman" charset="0"/>
                    <a:ea typeface="Times New Roman" charset="0"/>
                    <a:cs typeface="Times New Roman" charset="0"/>
                  </a:rPr>
                  <a:t> is the mass of a particle </a:t>
                </a:r>
                <a:r>
                  <a:rPr lang="en-US" sz="2400" i="1" dirty="0" err="1" smtClean="0">
                    <a:latin typeface="Times New Roman" charset="0"/>
                    <a:ea typeface="Times New Roman" charset="0"/>
                    <a:cs typeface="Times New Roman" charset="0"/>
                  </a:rPr>
                  <a:t>i</a:t>
                </a:r>
                <a:r>
                  <a:rPr lang="en-US" sz="2400" dirty="0" smtClean="0">
                    <a:latin typeface="Times New Roman" charset="0"/>
                    <a:ea typeface="Times New Roman" charset="0"/>
                    <a:cs typeface="Times New Roman" charset="0"/>
                  </a:rPr>
                  <a:t>, </a:t>
                </a:r>
                <a:r>
                  <a:rPr lang="en-US" sz="2400" b="1" i="1" dirty="0" err="1" smtClean="0">
                    <a:latin typeface="Times New Roman" charset="0"/>
                    <a:ea typeface="Times New Roman" charset="0"/>
                    <a:cs typeface="Times New Roman" charset="0"/>
                  </a:rPr>
                  <a:t>a</a:t>
                </a:r>
                <a:r>
                  <a:rPr lang="en-US" sz="2400" b="1" i="1" baseline="-25000" dirty="0" err="1" smtClean="0">
                    <a:latin typeface="Times New Roman" charset="0"/>
                    <a:ea typeface="Times New Roman" charset="0"/>
                    <a:cs typeface="Times New Roman" charset="0"/>
                  </a:rPr>
                  <a:t>i</a:t>
                </a:r>
                <a:r>
                  <a:rPr lang="en-US" sz="2400" dirty="0" smtClean="0">
                    <a:latin typeface="Times New Roman" charset="0"/>
                    <a:ea typeface="Times New Roman" charset="0"/>
                    <a:cs typeface="Times New Roman" charset="0"/>
                  </a:rPr>
                  <a:t> is its acceleration.</a:t>
                </a:r>
              </a:p>
              <a:p>
                <a:pPr algn="ctr"/>
                <a:endParaRPr lang="en-US" sz="2400" dirty="0" smtClean="0">
                  <a:latin typeface="Times New Roman" charset="0"/>
                  <a:ea typeface="Times New Roman" charset="0"/>
                  <a:cs typeface="Times New Roman" charset="0"/>
                </a:endParaRPr>
              </a:p>
              <a:p>
                <a:pPr algn="ctr"/>
                <a:r>
                  <a:rPr lang="en-US" sz="2400" dirty="0" smtClean="0">
                    <a:latin typeface="Times New Roman" charset="0"/>
                    <a:ea typeface="Times New Roman" charset="0"/>
                    <a:cs typeface="Times New Roman" charset="0"/>
                  </a:rPr>
                  <a:t>The force </a:t>
                </a:r>
                <a:r>
                  <a:rPr lang="en-US" sz="2400" b="1" i="1" dirty="0" smtClean="0">
                    <a:latin typeface="Times New Roman" charset="0"/>
                    <a:ea typeface="Times New Roman" charset="0"/>
                    <a:cs typeface="Times New Roman" charset="0"/>
                  </a:rPr>
                  <a:t>f</a:t>
                </a:r>
                <a:r>
                  <a:rPr lang="en-US" sz="2400" i="1" baseline="-25000" dirty="0" smtClean="0">
                    <a:latin typeface="Times New Roman" charset="0"/>
                    <a:ea typeface="Times New Roman" charset="0"/>
                    <a:cs typeface="Times New Roman" charset="0"/>
                  </a:rPr>
                  <a:t>i</a:t>
                </a:r>
                <a:r>
                  <a:rPr lang="en-US" sz="2400" i="1" dirty="0" smtClean="0">
                    <a:latin typeface="Times New Roman" charset="0"/>
                    <a:ea typeface="Times New Roman" charset="0"/>
                    <a:cs typeface="Times New Roman" charset="0"/>
                  </a:rPr>
                  <a:t> </a:t>
                </a:r>
                <a:r>
                  <a:rPr lang="en-US" sz="2400" dirty="0" smtClean="0">
                    <a:latin typeface="Times New Roman" charset="0"/>
                    <a:ea typeface="Times New Roman" charset="0"/>
                    <a:cs typeface="Times New Roman" charset="0"/>
                  </a:rPr>
                  <a:t>is given as the derivative of the potential energy function </a:t>
                </a:r>
                <a:r>
                  <a:rPr lang="en-US" sz="2400" i="1" dirty="0" smtClean="0">
                    <a:latin typeface="Times New Roman" charset="0"/>
                    <a:ea typeface="Times New Roman" charset="0"/>
                    <a:cs typeface="Times New Roman" charset="0"/>
                  </a:rPr>
                  <a:t>V</a:t>
                </a:r>
                <a:r>
                  <a:rPr lang="en-US" sz="2400" dirty="0" smtClean="0">
                    <a:latin typeface="Times New Roman" charset="0"/>
                    <a:ea typeface="Times New Roman" charset="0"/>
                    <a:cs typeface="Times New Roman" charset="0"/>
                  </a:rPr>
                  <a:t>:</a:t>
                </a:r>
              </a:p>
              <a:p>
                <a:pPr algn="ctr"/>
                <a14:m>
                  <m:oMathPara xmlns:m="http://schemas.openxmlformats.org/officeDocument/2006/math">
                    <m:oMathParaPr>
                      <m:jc m:val="centerGroup"/>
                    </m:oMathParaPr>
                    <m:oMath xmlns:m="http://schemas.openxmlformats.org/officeDocument/2006/math">
                      <m:sSub>
                        <m:sSubPr>
                          <m:ctrlPr>
                            <a:rPr lang="en-US" sz="2400" i="1" smtClean="0">
                              <a:latin typeface="Cambria Math" charset="0"/>
                              <a:ea typeface="Times New Roman" charset="0"/>
                              <a:cs typeface="Times New Roman" charset="0"/>
                            </a:rPr>
                          </m:ctrlPr>
                        </m:sSubPr>
                        <m:e>
                          <m:r>
                            <a:rPr lang="it-IT" sz="2400" b="1" i="1">
                              <a:latin typeface="Cambria Math" panose="02040503050406030204" pitchFamily="18" charset="0"/>
                              <a:ea typeface="Times New Roman" charset="0"/>
                              <a:cs typeface="Times New Roman" charset="0"/>
                            </a:rPr>
                            <m:t>𝒇</m:t>
                          </m:r>
                        </m:e>
                        <m:sub>
                          <m:r>
                            <a:rPr lang="it-IT" sz="2400" b="0" i="1">
                              <a:latin typeface="Cambria Math" panose="02040503050406030204" pitchFamily="18" charset="0"/>
                              <a:ea typeface="Times New Roman" charset="0"/>
                              <a:cs typeface="Times New Roman" charset="0"/>
                            </a:rPr>
                            <m:t>𝑖</m:t>
                          </m:r>
                        </m:sub>
                      </m:sSub>
                      <m:r>
                        <a:rPr lang="it-IT" sz="2400" b="0" i="1">
                          <a:latin typeface="Cambria Math" panose="02040503050406030204" pitchFamily="18" charset="0"/>
                          <a:ea typeface="Times New Roman" charset="0"/>
                          <a:cs typeface="Times New Roman" charset="0"/>
                        </a:rPr>
                        <m:t>=−</m:t>
                      </m:r>
                      <m:f>
                        <m:fPr>
                          <m:ctrlPr>
                            <a:rPr lang="bg-BG" sz="2400" i="1">
                              <a:latin typeface="Cambria Math" charset="0"/>
                              <a:ea typeface="Times New Roman" charset="0"/>
                              <a:cs typeface="Times New Roman" charset="0"/>
                            </a:rPr>
                          </m:ctrlPr>
                        </m:fPr>
                        <m:num>
                          <m:r>
                            <a:rPr lang="it-IT" sz="2400" b="0" i="1">
                              <a:latin typeface="Cambria Math" panose="02040503050406030204" pitchFamily="18" charset="0"/>
                              <a:ea typeface="Times New Roman" charset="0"/>
                              <a:cs typeface="Times New Roman" charset="0"/>
                            </a:rPr>
                            <m:t>𝜕</m:t>
                          </m:r>
                          <m:r>
                            <a:rPr lang="it-IT" sz="2400" b="0" i="1">
                              <a:latin typeface="Cambria Math" panose="02040503050406030204" pitchFamily="18" charset="0"/>
                              <a:ea typeface="Times New Roman" charset="0"/>
                              <a:cs typeface="Times New Roman" charset="0"/>
                            </a:rPr>
                            <m:t>𝑉</m:t>
                          </m:r>
                        </m:num>
                        <m:den>
                          <m:r>
                            <a:rPr lang="it-IT" sz="2400" b="0" i="1">
                              <a:latin typeface="Cambria Math" panose="02040503050406030204" pitchFamily="18" charset="0"/>
                              <a:ea typeface="Times New Roman" charset="0"/>
                              <a:cs typeface="Times New Roman" charset="0"/>
                            </a:rPr>
                            <m:t>𝜕</m:t>
                          </m:r>
                          <m:sSub>
                            <m:sSubPr>
                              <m:ctrlPr>
                                <a:rPr lang="en-US" sz="2400" i="1">
                                  <a:latin typeface="Cambria Math" charset="0"/>
                                  <a:ea typeface="Times New Roman" charset="0"/>
                                  <a:cs typeface="Times New Roman" charset="0"/>
                                </a:rPr>
                              </m:ctrlPr>
                            </m:sSubPr>
                            <m:e>
                              <m:r>
                                <a:rPr lang="it-IT" sz="2400" b="1" i="1">
                                  <a:latin typeface="Cambria Math" panose="02040503050406030204" pitchFamily="18" charset="0"/>
                                  <a:ea typeface="Times New Roman" charset="0"/>
                                  <a:cs typeface="Times New Roman" charset="0"/>
                                </a:rPr>
                                <m:t>𝒓</m:t>
                              </m:r>
                            </m:e>
                            <m:sub>
                              <m:r>
                                <a:rPr lang="it-IT" sz="2400" b="0" i="1">
                                  <a:latin typeface="Cambria Math" panose="02040503050406030204" pitchFamily="18" charset="0"/>
                                  <a:ea typeface="Times New Roman" charset="0"/>
                                  <a:cs typeface="Times New Roman" charset="0"/>
                                </a:rPr>
                                <m:t>𝑖</m:t>
                              </m:r>
                            </m:sub>
                          </m:sSub>
                        </m:den>
                      </m:f>
                    </m:oMath>
                  </m:oMathPara>
                </a14:m>
                <a:endParaRPr lang="en-US" sz="2400" dirty="0">
                  <a:latin typeface="Times New Roman" charset="0"/>
                  <a:ea typeface="Times New Roman" charset="0"/>
                  <a:cs typeface="Times New Roman" charset="0"/>
                </a:endParaRPr>
              </a:p>
              <a:p>
                <a:pPr algn="ctr"/>
                <a:r>
                  <a:rPr lang="en-US" sz="2400" dirty="0" smtClean="0">
                    <a:latin typeface="Times New Roman" charset="0"/>
                    <a:ea typeface="Times New Roman" charset="0"/>
                    <a:cs typeface="Times New Roman" charset="0"/>
                  </a:rPr>
                  <a:t>where </a:t>
                </a:r>
                <a:r>
                  <a:rPr lang="en-US" sz="2400" b="1" dirty="0" err="1" smtClean="0">
                    <a:latin typeface="Times New Roman" charset="0"/>
                    <a:ea typeface="Times New Roman" charset="0"/>
                    <a:cs typeface="Times New Roman" charset="0"/>
                  </a:rPr>
                  <a:t>r</a:t>
                </a:r>
                <a:r>
                  <a:rPr lang="en-US" sz="2400" b="1" baseline="-25000" dirty="0" err="1" smtClean="0">
                    <a:latin typeface="Times New Roman" charset="0"/>
                    <a:ea typeface="Times New Roman" charset="0"/>
                    <a:cs typeface="Times New Roman" charset="0"/>
                  </a:rPr>
                  <a:t>i</a:t>
                </a:r>
                <a:r>
                  <a:rPr lang="en-US" sz="2400" dirty="0" smtClean="0">
                    <a:latin typeface="Times New Roman" charset="0"/>
                    <a:ea typeface="Times New Roman" charset="0"/>
                    <a:cs typeface="Times New Roman" charset="0"/>
                  </a:rPr>
                  <a:t> is the position of particle </a:t>
                </a:r>
                <a:r>
                  <a:rPr lang="en-US" sz="2400" i="1" dirty="0" err="1" smtClean="0">
                    <a:latin typeface="Times New Roman" charset="0"/>
                    <a:ea typeface="Times New Roman" charset="0"/>
                    <a:cs typeface="Times New Roman" charset="0"/>
                  </a:rPr>
                  <a:t>i</a:t>
                </a:r>
                <a:endParaRPr lang="en-US" sz="2400" i="1" dirty="0">
                  <a:latin typeface="Times New Roman" charset="0"/>
                  <a:ea typeface="Times New Roman" charset="0"/>
                  <a:cs typeface="Times New Roman"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0" y="850537"/>
                <a:ext cx="12178390" cy="5328959"/>
              </a:xfrm>
              <a:prstGeom prst="rect">
                <a:avLst/>
              </a:prstGeom>
              <a:blipFill>
                <a:blip r:embed="rId2"/>
                <a:stretch>
                  <a:fillRect t="-915" b="-801"/>
                </a:stretch>
              </a:blipFill>
            </p:spPr>
            <p:txBody>
              <a:bodyPr/>
              <a:lstStyle/>
              <a:p>
                <a:r>
                  <a:rPr lang="en-GB">
                    <a:noFill/>
                  </a:rPr>
                  <a:t> </a:t>
                </a:r>
              </a:p>
            </p:txBody>
          </p:sp>
        </mc:Fallback>
      </mc:AlternateContent>
      <p:sp>
        <p:nvSpPr>
          <p:cNvPr id="4" name="TextBox 3"/>
          <p:cNvSpPr txBox="1"/>
          <p:nvPr/>
        </p:nvSpPr>
        <p:spPr>
          <a:xfrm>
            <a:off x="4799478" y="4251662"/>
            <a:ext cx="65" cy="276999"/>
          </a:xfrm>
          <a:prstGeom prst="rect">
            <a:avLst/>
          </a:prstGeom>
          <a:noFill/>
        </p:spPr>
        <p:txBody>
          <a:bodyPr wrap="none" lIns="0" tIns="0" rIns="0" bIns="0" rtlCol="0">
            <a:spAutoFit/>
          </a:bodyPr>
          <a:lstStyle/>
          <a:p>
            <a:endParaRPr lang="en-US" dirty="0"/>
          </a:p>
        </p:txBody>
      </p:sp>
    </p:spTree>
    <p:extLst>
      <p:ext uri="{BB962C8B-B14F-4D97-AF65-F5344CB8AC3E}">
        <p14:creationId xmlns:p14="http://schemas.microsoft.com/office/powerpoint/2010/main" val="12070564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660868"/>
            <a:ext cx="6692303" cy="2308324"/>
          </a:xfrm>
          <a:prstGeom prst="rect">
            <a:avLst/>
          </a:prstGeom>
          <a:noFill/>
        </p:spPr>
        <p:txBody>
          <a:bodyPr wrap="square" rtlCol="0">
            <a:spAutoFit/>
          </a:bodyPr>
          <a:lstStyle/>
          <a:p>
            <a:pPr algn="just"/>
            <a:r>
              <a:rPr lang="en-GB" sz="2400" dirty="0" smtClean="0">
                <a:latin typeface="+mj-lt"/>
                <a:ea typeface="Arial Rounded MT Bold" charset="0"/>
                <a:cs typeface="Arial Rounded MT Bold" charset="0"/>
              </a:rPr>
              <a:t>Potential Energy = </a:t>
            </a:r>
            <a:endParaRPr lang="en-GB" sz="2400" dirty="0" smtClean="0">
              <a:solidFill>
                <a:srgbClr val="002060"/>
              </a:solidFill>
              <a:latin typeface="+mj-lt"/>
              <a:ea typeface="Arial Rounded MT Bold" charset="0"/>
              <a:cs typeface="Arial Rounded MT Bold" charset="0"/>
            </a:endParaRPr>
          </a:p>
          <a:p>
            <a:pPr algn="just"/>
            <a:r>
              <a:rPr lang="en-GB" sz="2400" b="1" dirty="0" smtClean="0">
                <a:solidFill>
                  <a:srgbClr val="00B050"/>
                </a:solidFill>
                <a:latin typeface="+mj-lt"/>
                <a:ea typeface="Arial Rounded MT Bold" charset="0"/>
                <a:cs typeface="Arial Rounded MT Bold" charset="0"/>
              </a:rPr>
              <a:t>	Bond STRETCHING </a:t>
            </a:r>
            <a:r>
              <a:rPr lang="en-GB" sz="2400" dirty="0" smtClean="0">
                <a:latin typeface="+mj-lt"/>
                <a:ea typeface="Arial Rounded MT Bold" charset="0"/>
                <a:cs typeface="Arial Rounded MT Bold" charset="0"/>
              </a:rPr>
              <a:t>energy</a:t>
            </a:r>
          </a:p>
          <a:p>
            <a:pPr algn="just"/>
            <a:r>
              <a:rPr lang="en-GB" sz="2400" dirty="0" smtClean="0">
                <a:latin typeface="+mj-lt"/>
                <a:ea typeface="Arial Rounded MT Bold" charset="0"/>
                <a:cs typeface="Arial Rounded MT Bold" charset="0"/>
              </a:rPr>
              <a:t>	+ </a:t>
            </a:r>
            <a:r>
              <a:rPr lang="en-GB" sz="2400" b="1" dirty="0" smtClean="0">
                <a:solidFill>
                  <a:srgbClr val="FF40FF"/>
                </a:solidFill>
                <a:latin typeface="+mj-lt"/>
                <a:ea typeface="Arial Rounded MT Bold" charset="0"/>
                <a:cs typeface="Arial Rounded MT Bold" charset="0"/>
              </a:rPr>
              <a:t>Angle BENDING </a:t>
            </a:r>
            <a:r>
              <a:rPr lang="en-GB" sz="2400" dirty="0" smtClean="0">
                <a:latin typeface="+mj-lt"/>
                <a:ea typeface="Arial Rounded MT Bold" charset="0"/>
                <a:cs typeface="Arial Rounded MT Bold" charset="0"/>
              </a:rPr>
              <a:t>energy</a:t>
            </a:r>
          </a:p>
          <a:p>
            <a:pPr algn="just"/>
            <a:r>
              <a:rPr lang="en-GB" sz="2400" dirty="0" smtClean="0">
                <a:latin typeface="+mj-lt"/>
                <a:ea typeface="Arial Rounded MT Bold" charset="0"/>
                <a:cs typeface="Arial Rounded MT Bold" charset="0"/>
              </a:rPr>
              <a:t>	+</a:t>
            </a:r>
            <a:r>
              <a:rPr lang="en-GB" sz="2400" dirty="0" smtClean="0">
                <a:solidFill>
                  <a:srgbClr val="002060"/>
                </a:solidFill>
                <a:latin typeface="+mj-lt"/>
                <a:ea typeface="Arial Rounded MT Bold" charset="0"/>
                <a:cs typeface="Arial Rounded MT Bold" charset="0"/>
              </a:rPr>
              <a:t> </a:t>
            </a:r>
            <a:r>
              <a:rPr lang="en-GB" sz="2400" b="1" dirty="0" smtClean="0">
                <a:solidFill>
                  <a:schemeClr val="accent1">
                    <a:lumMod val="75000"/>
                  </a:schemeClr>
                </a:solidFill>
                <a:latin typeface="+mj-lt"/>
                <a:ea typeface="Arial Rounded MT Bold" charset="0"/>
                <a:cs typeface="Arial Rounded MT Bold" charset="0"/>
              </a:rPr>
              <a:t>Dihedral TORSION </a:t>
            </a:r>
            <a:r>
              <a:rPr lang="en-GB" sz="2400" dirty="0" smtClean="0">
                <a:latin typeface="+mj-lt"/>
                <a:ea typeface="Arial Rounded MT Bold" charset="0"/>
                <a:cs typeface="Arial Rounded MT Bold" charset="0"/>
              </a:rPr>
              <a:t>energy</a:t>
            </a:r>
          </a:p>
          <a:p>
            <a:pPr algn="just"/>
            <a:r>
              <a:rPr lang="en-GB" sz="2400" dirty="0" smtClean="0">
                <a:latin typeface="+mj-lt"/>
                <a:ea typeface="Arial Rounded MT Bold" charset="0"/>
                <a:cs typeface="Arial Rounded MT Bold" charset="0"/>
              </a:rPr>
              <a:t>	+ </a:t>
            </a:r>
            <a:r>
              <a:rPr lang="en-GB" sz="2400" b="1" dirty="0" smtClean="0">
                <a:latin typeface="+mj-lt"/>
                <a:ea typeface="Arial Rounded MT Bold" charset="0"/>
                <a:cs typeface="Arial Rounded MT Bold" charset="0"/>
              </a:rPr>
              <a:t>NON-BONDED </a:t>
            </a:r>
            <a:r>
              <a:rPr lang="en-GB" sz="2400" dirty="0" smtClean="0">
                <a:latin typeface="+mj-lt"/>
                <a:ea typeface="Arial Rounded MT Bold" charset="0"/>
                <a:cs typeface="Arial Rounded MT Bold" charset="0"/>
              </a:rPr>
              <a:t>interaction energy </a:t>
            </a:r>
          </a:p>
          <a:p>
            <a:pPr algn="just"/>
            <a:r>
              <a:rPr lang="en-GB" sz="2400" dirty="0" smtClean="0">
                <a:latin typeface="+mj-lt"/>
                <a:ea typeface="Arial Rounded MT Bold" charset="0"/>
                <a:cs typeface="Arial Rounded MT Bold" charset="0"/>
              </a:rPr>
              <a:t>	(</a:t>
            </a:r>
            <a:r>
              <a:rPr lang="en-GB" sz="2400" dirty="0" smtClean="0">
                <a:solidFill>
                  <a:srgbClr val="FFC000"/>
                </a:solidFill>
                <a:latin typeface="+mj-lt"/>
                <a:ea typeface="Arial Rounded MT Bold" charset="0"/>
                <a:cs typeface="Arial Rounded MT Bold" charset="0"/>
              </a:rPr>
              <a:t>van der Waals </a:t>
            </a:r>
            <a:r>
              <a:rPr lang="en-GB" sz="2400" dirty="0" smtClean="0">
                <a:latin typeface="+mj-lt"/>
                <a:ea typeface="Arial Rounded MT Bold" charset="0"/>
                <a:cs typeface="Arial Rounded MT Bold" charset="0"/>
              </a:rPr>
              <a:t>+</a:t>
            </a:r>
            <a:r>
              <a:rPr lang="en-GB" sz="2400" dirty="0" smtClean="0">
                <a:solidFill>
                  <a:srgbClr val="002060"/>
                </a:solidFill>
                <a:latin typeface="+mj-lt"/>
                <a:ea typeface="Arial Rounded MT Bold" charset="0"/>
                <a:cs typeface="Arial Rounded MT Bold" charset="0"/>
              </a:rPr>
              <a:t> </a:t>
            </a:r>
            <a:r>
              <a:rPr lang="en-GB" sz="2400" dirty="0" smtClean="0">
                <a:solidFill>
                  <a:srgbClr val="FF0000"/>
                </a:solidFill>
                <a:latin typeface="+mj-lt"/>
                <a:ea typeface="Arial Rounded MT Bold" charset="0"/>
                <a:cs typeface="Arial Rounded MT Bold" charset="0"/>
              </a:rPr>
              <a:t>Coulomb</a:t>
            </a:r>
            <a:r>
              <a:rPr lang="en-GB" sz="2400" dirty="0" smtClean="0">
                <a:latin typeface="+mj-lt"/>
                <a:ea typeface="Arial Rounded MT Bold" charset="0"/>
                <a:cs typeface="Arial Rounded MT Bold" charset="0"/>
              </a:rPr>
              <a:t>)</a:t>
            </a:r>
            <a:endParaRPr lang="en-GB" sz="2400" dirty="0">
              <a:latin typeface="+mj-lt"/>
              <a:ea typeface="Arial Rounded MT Bold" charset="0"/>
              <a:cs typeface="Arial Rounded MT Bold" charset="0"/>
            </a:endParaRPr>
          </a:p>
        </p:txBody>
      </p:sp>
      <p:pic>
        <p:nvPicPr>
          <p:cNvPr id="12" name="Picture 11"/>
          <p:cNvPicPr>
            <a:picLocks noChangeAspect="1"/>
          </p:cNvPicPr>
          <p:nvPr/>
        </p:nvPicPr>
        <p:blipFill rotWithShape="1">
          <a:blip r:embed="rId3"/>
          <a:srcRect l="57494"/>
          <a:stretch/>
        </p:blipFill>
        <p:spPr>
          <a:xfrm>
            <a:off x="8223531" y="613791"/>
            <a:ext cx="3935333" cy="6244209"/>
          </a:xfrm>
          <a:prstGeom prst="rect">
            <a:avLst/>
          </a:prstGeom>
        </p:spPr>
      </p:pic>
      <p:cxnSp>
        <p:nvCxnSpPr>
          <p:cNvPr id="13"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ttangolo 5"/>
          <p:cNvSpPr/>
          <p:nvPr/>
        </p:nvSpPr>
        <p:spPr>
          <a:xfrm>
            <a:off x="0" y="3607"/>
            <a:ext cx="12178390" cy="507821"/>
          </a:xfrm>
          <a:prstGeom prst="rect">
            <a:avLst/>
          </a:prstGeom>
        </p:spPr>
        <p:txBody>
          <a:bodyPr wrap="square" lIns="91431" tIns="45715" rIns="91431" bIns="45715">
            <a:spAutoFit/>
          </a:bodyPr>
          <a:lstStyle/>
          <a:p>
            <a:pPr algn="ctr">
              <a:defRPr/>
            </a:pPr>
            <a:r>
              <a:rPr lang="en-US" sz="2700" b="1" dirty="0">
                <a:latin typeface="Times New Roman" charset="0"/>
                <a:ea typeface="Times New Roman" charset="0"/>
                <a:cs typeface="Times New Roman" charset="0"/>
              </a:rPr>
              <a:t>MD – </a:t>
            </a:r>
            <a:r>
              <a:rPr lang="en-US" sz="2700" b="1" dirty="0" smtClean="0">
                <a:latin typeface="Times New Roman" charset="0"/>
                <a:ea typeface="Times New Roman" charset="0"/>
                <a:cs typeface="Times New Roman" charset="0"/>
              </a:rPr>
              <a:t>Potentials</a:t>
            </a:r>
            <a:endParaRPr lang="en-US" sz="2700" b="1" dirty="0">
              <a:latin typeface="Times New Roman" charset="0"/>
              <a:ea typeface="Times New Roman" charset="0"/>
              <a:cs typeface="Times New Roman" charset="0"/>
            </a:endParaRPr>
          </a:p>
        </p:txBody>
      </p:sp>
      <p:sp>
        <p:nvSpPr>
          <p:cNvPr id="23" name="Rectangle 22"/>
          <p:cNvSpPr/>
          <p:nvPr/>
        </p:nvSpPr>
        <p:spPr>
          <a:xfrm>
            <a:off x="8081682" y="689304"/>
            <a:ext cx="1954307" cy="1475671"/>
          </a:xfrm>
          <a:prstGeom prst="rect">
            <a:avLst/>
          </a:prstGeom>
          <a:solidFill>
            <a:srgbClr val="48B150">
              <a:alpha val="30000"/>
            </a:srgbClr>
          </a:solidFill>
          <a:ln w="25400">
            <a:solidFill>
              <a:srgbClr val="48B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0035989" y="682780"/>
            <a:ext cx="1979410" cy="1468036"/>
          </a:xfrm>
          <a:prstGeom prst="rect">
            <a:avLst/>
          </a:prstGeom>
          <a:solidFill>
            <a:srgbClr val="EF3EFF">
              <a:alpha val="10000"/>
            </a:srgbClr>
          </a:solidFill>
          <a:ln w="25400">
            <a:solidFill>
              <a:srgbClr val="EF3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086165" y="2181625"/>
            <a:ext cx="3929234" cy="1435633"/>
          </a:xfrm>
          <a:prstGeom prst="rect">
            <a:avLst/>
          </a:prstGeom>
          <a:solidFill>
            <a:srgbClr val="5BBBF3">
              <a:alpha val="10000"/>
            </a:srgbClr>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26"/>
          <p:cNvSpPr>
            <a:spLocks noGrp="1"/>
          </p:cNvSpPr>
          <p:nvPr>
            <p:ph type="dt" sz="half" idx="10"/>
          </p:nvPr>
        </p:nvSpPr>
        <p:spPr/>
        <p:txBody>
          <a:bodyPr/>
          <a:lstStyle/>
          <a:p>
            <a:r>
              <a:rPr lang="it-IT" smtClean="0"/>
              <a:t>04/04/18</a:t>
            </a:r>
            <a:endParaRPr lang="en-US"/>
          </a:p>
        </p:txBody>
      </p:sp>
      <p:sp>
        <p:nvSpPr>
          <p:cNvPr id="28" name="Slide Number Placeholder 27"/>
          <p:cNvSpPr>
            <a:spLocks noGrp="1"/>
          </p:cNvSpPr>
          <p:nvPr>
            <p:ph type="sldNum" sz="quarter" idx="12"/>
          </p:nvPr>
        </p:nvSpPr>
        <p:spPr/>
        <p:txBody>
          <a:bodyPr/>
          <a:lstStyle/>
          <a:p>
            <a:fld id="{3E2C805A-53F6-E646-A211-CDCC79B0086A}" type="slidenum">
              <a:rPr lang="en-US" smtClean="0"/>
              <a:t>15</a:t>
            </a:fld>
            <a:endParaRPr lang="en-US"/>
          </a:p>
        </p:txBody>
      </p:sp>
      <p:grpSp>
        <p:nvGrpSpPr>
          <p:cNvPr id="2" name="Group 1"/>
          <p:cNvGrpSpPr/>
          <p:nvPr/>
        </p:nvGrpSpPr>
        <p:grpSpPr>
          <a:xfrm>
            <a:off x="464922" y="2893678"/>
            <a:ext cx="7490013" cy="3607094"/>
            <a:chOff x="464922" y="2893678"/>
            <a:chExt cx="7490013" cy="3607094"/>
          </a:xfrm>
        </p:grpSpPr>
        <p:grpSp>
          <p:nvGrpSpPr>
            <p:cNvPr id="16" name="Group 15"/>
            <p:cNvGrpSpPr/>
            <p:nvPr/>
          </p:nvGrpSpPr>
          <p:grpSpPr>
            <a:xfrm>
              <a:off x="464922" y="2893678"/>
              <a:ext cx="7490013" cy="3607094"/>
              <a:chOff x="464922" y="2893678"/>
              <a:chExt cx="7490013" cy="3607094"/>
            </a:xfrm>
          </p:grpSpPr>
          <p:grpSp>
            <p:nvGrpSpPr>
              <p:cNvPr id="17" name="Group 16"/>
              <p:cNvGrpSpPr/>
              <p:nvPr/>
            </p:nvGrpSpPr>
            <p:grpSpPr>
              <a:xfrm>
                <a:off x="464922" y="2969192"/>
                <a:ext cx="7490013" cy="3464176"/>
                <a:chOff x="1120587" y="2712787"/>
                <a:chExt cx="7490013" cy="3464176"/>
              </a:xfrm>
            </p:grpSpPr>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l="17828" t="7255" r="10728" b="78042"/>
                <a:stretch/>
              </p:blipFill>
              <p:spPr>
                <a:xfrm>
                  <a:off x="1120587" y="2712787"/>
                  <a:ext cx="7490013" cy="1008350"/>
                </a:xfrm>
                <a:prstGeom prst="rect">
                  <a:avLst/>
                </a:prstGeom>
              </p:spPr>
            </p:pic>
            <p:pic>
              <p:nvPicPr>
                <p:cNvPr id="33" name="Picture 32"/>
                <p:cNvPicPr>
                  <a:picLocks noChangeAspect="1"/>
                </p:cNvPicPr>
                <p:nvPr/>
              </p:nvPicPr>
              <p:blipFill rotWithShape="1">
                <a:blip r:embed="rId4">
                  <a:extLst>
                    <a:ext uri="{28A0092B-C50C-407E-A947-70E740481C1C}">
                      <a14:useLocalDpi xmlns:a14="http://schemas.microsoft.com/office/drawing/2010/main" val="0"/>
                    </a:ext>
                  </a:extLst>
                </a:blip>
                <a:srcRect l="17828" t="37283" r="33539" b="43530"/>
                <a:stretch/>
              </p:blipFill>
              <p:spPr>
                <a:xfrm>
                  <a:off x="2474630" y="4861135"/>
                  <a:ext cx="5098492" cy="1315828"/>
                </a:xfrm>
                <a:prstGeom prst="rect">
                  <a:avLst/>
                </a:prstGeom>
              </p:spPr>
            </p:pic>
            <p:pic>
              <p:nvPicPr>
                <p:cNvPr id="34" name="Picture 33"/>
                <p:cNvPicPr>
                  <a:picLocks noChangeAspect="1"/>
                </p:cNvPicPr>
                <p:nvPr/>
              </p:nvPicPr>
              <p:blipFill rotWithShape="1">
                <a:blip r:embed="rId4">
                  <a:extLst>
                    <a:ext uri="{28A0092B-C50C-407E-A947-70E740481C1C}">
                      <a14:useLocalDpi xmlns:a14="http://schemas.microsoft.com/office/drawing/2010/main" val="0"/>
                    </a:ext>
                  </a:extLst>
                </a:blip>
                <a:srcRect l="46811" t="22571" r="16296" b="65015"/>
                <a:stretch/>
              </p:blipFill>
              <p:spPr>
                <a:xfrm>
                  <a:off x="3429000" y="3856074"/>
                  <a:ext cx="3867807" cy="851339"/>
                </a:xfrm>
                <a:prstGeom prst="rect">
                  <a:avLst/>
                </a:prstGeom>
              </p:spPr>
            </p:pic>
          </p:grpSp>
          <p:sp>
            <p:nvSpPr>
              <p:cNvPr id="25" name="Rectangle 24"/>
              <p:cNvSpPr/>
              <p:nvPr/>
            </p:nvSpPr>
            <p:spPr>
              <a:xfrm>
                <a:off x="2460810" y="2910734"/>
                <a:ext cx="2420471" cy="970796"/>
              </a:xfrm>
              <a:prstGeom prst="rect">
                <a:avLst/>
              </a:prstGeom>
              <a:solidFill>
                <a:srgbClr val="00B050">
                  <a:alpha val="30000"/>
                </a:srgbClr>
              </a:solidFill>
              <a:ln>
                <a:solidFill>
                  <a:srgbClr val="48B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086143" y="2893678"/>
                <a:ext cx="2420471" cy="970796"/>
              </a:xfrm>
              <a:prstGeom prst="rect">
                <a:avLst/>
              </a:prstGeom>
              <a:solidFill>
                <a:srgbClr val="EF3EFF">
                  <a:alpha val="10000"/>
                </a:srgbClr>
              </a:solidFill>
              <a:ln>
                <a:solidFill>
                  <a:srgbClr val="EF3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026979" y="3977542"/>
                <a:ext cx="3342290" cy="970796"/>
              </a:xfrm>
              <a:prstGeom prst="rect">
                <a:avLst/>
              </a:prstGeom>
              <a:solidFill>
                <a:srgbClr val="5BBBF3">
                  <a:alpha val="10000"/>
                </a:srgbClr>
              </a:solidFill>
              <a:ln>
                <a:solidFill>
                  <a:srgbClr val="5BBB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145520" y="5044350"/>
                <a:ext cx="4833290" cy="1456422"/>
              </a:xfrm>
              <a:prstGeom prst="rect">
                <a:avLst/>
              </a:prstGeom>
              <a:solidFill>
                <a:srgbClr val="FFC000">
                  <a:alpha val="1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p:cNvSpPr/>
            <p:nvPr/>
          </p:nvSpPr>
          <p:spPr>
            <a:xfrm>
              <a:off x="2999692" y="5133020"/>
              <a:ext cx="2086451" cy="1300348"/>
            </a:xfrm>
            <a:prstGeom prst="rect">
              <a:avLst/>
            </a:prstGeom>
            <a:solidFill>
              <a:srgbClr val="F5C000">
                <a:alpha val="30000"/>
              </a:srgbClr>
            </a:solidFill>
            <a:ln>
              <a:solidFill>
                <a:srgbClr val="F5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237885" y="5133020"/>
              <a:ext cx="1653142" cy="1300348"/>
            </a:xfrm>
            <a:prstGeom prst="rect">
              <a:avLst/>
            </a:prstGeom>
            <a:solidFill>
              <a:srgbClr val="FF00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p:cNvSpPr/>
          <p:nvPr/>
        </p:nvSpPr>
        <p:spPr>
          <a:xfrm>
            <a:off x="8150272" y="5018751"/>
            <a:ext cx="3621314" cy="1702724"/>
          </a:xfrm>
          <a:prstGeom prst="rect">
            <a:avLst/>
          </a:prstGeom>
          <a:solidFill>
            <a:srgbClr val="FF00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081682" y="3623941"/>
            <a:ext cx="3933717" cy="1300348"/>
          </a:xfrm>
          <a:prstGeom prst="rect">
            <a:avLst/>
          </a:prstGeom>
          <a:solidFill>
            <a:srgbClr val="F5C000">
              <a:alpha val="30000"/>
            </a:srgbClr>
          </a:solidFill>
          <a:ln>
            <a:solidFill>
              <a:srgbClr val="F5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43889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660868"/>
            <a:ext cx="6692303" cy="2308324"/>
          </a:xfrm>
          <a:prstGeom prst="rect">
            <a:avLst/>
          </a:prstGeom>
          <a:noFill/>
        </p:spPr>
        <p:txBody>
          <a:bodyPr wrap="square" rtlCol="0">
            <a:spAutoFit/>
          </a:bodyPr>
          <a:lstStyle/>
          <a:p>
            <a:pPr algn="just"/>
            <a:r>
              <a:rPr lang="en-GB" sz="2400" dirty="0" smtClean="0">
                <a:latin typeface="+mj-lt"/>
                <a:ea typeface="Arial Rounded MT Bold" charset="0"/>
                <a:cs typeface="Arial Rounded MT Bold" charset="0"/>
              </a:rPr>
              <a:t>Potential Energy = </a:t>
            </a:r>
            <a:endParaRPr lang="en-GB" sz="2400" dirty="0" smtClean="0">
              <a:solidFill>
                <a:srgbClr val="002060"/>
              </a:solidFill>
              <a:latin typeface="+mj-lt"/>
              <a:ea typeface="Arial Rounded MT Bold" charset="0"/>
              <a:cs typeface="Arial Rounded MT Bold" charset="0"/>
            </a:endParaRPr>
          </a:p>
          <a:p>
            <a:pPr algn="just"/>
            <a:r>
              <a:rPr lang="en-GB" sz="2400" b="1" dirty="0" smtClean="0">
                <a:solidFill>
                  <a:srgbClr val="00B050"/>
                </a:solidFill>
                <a:latin typeface="+mj-lt"/>
                <a:ea typeface="Arial Rounded MT Bold" charset="0"/>
                <a:cs typeface="Arial Rounded MT Bold" charset="0"/>
              </a:rPr>
              <a:t>	Bond STRETCHING </a:t>
            </a:r>
            <a:r>
              <a:rPr lang="en-GB" sz="2400" dirty="0" smtClean="0">
                <a:latin typeface="+mj-lt"/>
                <a:ea typeface="Arial Rounded MT Bold" charset="0"/>
                <a:cs typeface="Arial Rounded MT Bold" charset="0"/>
              </a:rPr>
              <a:t>energy</a:t>
            </a:r>
          </a:p>
          <a:p>
            <a:pPr algn="just"/>
            <a:r>
              <a:rPr lang="en-GB" sz="2400" dirty="0" smtClean="0">
                <a:latin typeface="+mj-lt"/>
                <a:ea typeface="Arial Rounded MT Bold" charset="0"/>
                <a:cs typeface="Arial Rounded MT Bold" charset="0"/>
              </a:rPr>
              <a:t>	+ </a:t>
            </a:r>
            <a:r>
              <a:rPr lang="en-GB" sz="2400" b="1" dirty="0" smtClean="0">
                <a:solidFill>
                  <a:srgbClr val="FF40FF"/>
                </a:solidFill>
                <a:latin typeface="+mj-lt"/>
                <a:ea typeface="Arial Rounded MT Bold" charset="0"/>
                <a:cs typeface="Arial Rounded MT Bold" charset="0"/>
              </a:rPr>
              <a:t>Angle BENDING </a:t>
            </a:r>
            <a:r>
              <a:rPr lang="en-GB" sz="2400" dirty="0" smtClean="0">
                <a:latin typeface="+mj-lt"/>
                <a:ea typeface="Arial Rounded MT Bold" charset="0"/>
                <a:cs typeface="Arial Rounded MT Bold" charset="0"/>
              </a:rPr>
              <a:t>energy</a:t>
            </a:r>
          </a:p>
          <a:p>
            <a:pPr algn="just"/>
            <a:r>
              <a:rPr lang="en-GB" sz="2400" dirty="0" smtClean="0">
                <a:latin typeface="+mj-lt"/>
                <a:ea typeface="Arial Rounded MT Bold" charset="0"/>
                <a:cs typeface="Arial Rounded MT Bold" charset="0"/>
              </a:rPr>
              <a:t>	+</a:t>
            </a:r>
            <a:r>
              <a:rPr lang="en-GB" sz="2400" dirty="0" smtClean="0">
                <a:solidFill>
                  <a:srgbClr val="002060"/>
                </a:solidFill>
                <a:latin typeface="+mj-lt"/>
                <a:ea typeface="Arial Rounded MT Bold" charset="0"/>
                <a:cs typeface="Arial Rounded MT Bold" charset="0"/>
              </a:rPr>
              <a:t> </a:t>
            </a:r>
            <a:r>
              <a:rPr lang="en-GB" sz="2400" b="1" dirty="0" smtClean="0">
                <a:solidFill>
                  <a:schemeClr val="accent1">
                    <a:lumMod val="75000"/>
                  </a:schemeClr>
                </a:solidFill>
                <a:latin typeface="+mj-lt"/>
                <a:ea typeface="Arial Rounded MT Bold" charset="0"/>
                <a:cs typeface="Arial Rounded MT Bold" charset="0"/>
              </a:rPr>
              <a:t>Dihedral TORSION </a:t>
            </a:r>
            <a:r>
              <a:rPr lang="en-GB" sz="2400" dirty="0" smtClean="0">
                <a:latin typeface="+mj-lt"/>
                <a:ea typeface="Arial Rounded MT Bold" charset="0"/>
                <a:cs typeface="Arial Rounded MT Bold" charset="0"/>
              </a:rPr>
              <a:t>energy</a:t>
            </a:r>
          </a:p>
          <a:p>
            <a:pPr algn="just"/>
            <a:r>
              <a:rPr lang="en-GB" sz="2400" dirty="0" smtClean="0">
                <a:latin typeface="+mj-lt"/>
                <a:ea typeface="Arial Rounded MT Bold" charset="0"/>
                <a:cs typeface="Arial Rounded MT Bold" charset="0"/>
              </a:rPr>
              <a:t>	+ </a:t>
            </a:r>
            <a:r>
              <a:rPr lang="en-GB" sz="2400" b="1" dirty="0" smtClean="0">
                <a:latin typeface="+mj-lt"/>
                <a:ea typeface="Arial Rounded MT Bold" charset="0"/>
                <a:cs typeface="Arial Rounded MT Bold" charset="0"/>
              </a:rPr>
              <a:t>NON-BONDED </a:t>
            </a:r>
            <a:r>
              <a:rPr lang="en-GB" sz="2400" dirty="0" smtClean="0">
                <a:latin typeface="+mj-lt"/>
                <a:ea typeface="Arial Rounded MT Bold" charset="0"/>
                <a:cs typeface="Arial Rounded MT Bold" charset="0"/>
              </a:rPr>
              <a:t>interaction energy </a:t>
            </a:r>
          </a:p>
          <a:p>
            <a:pPr algn="just"/>
            <a:r>
              <a:rPr lang="en-GB" sz="2400" dirty="0" smtClean="0">
                <a:latin typeface="+mj-lt"/>
                <a:ea typeface="Arial Rounded MT Bold" charset="0"/>
                <a:cs typeface="Arial Rounded MT Bold" charset="0"/>
              </a:rPr>
              <a:t>	(</a:t>
            </a:r>
            <a:r>
              <a:rPr lang="en-GB" sz="2400" dirty="0" smtClean="0">
                <a:solidFill>
                  <a:srgbClr val="FFC000"/>
                </a:solidFill>
                <a:latin typeface="+mj-lt"/>
                <a:ea typeface="Arial Rounded MT Bold" charset="0"/>
                <a:cs typeface="Arial Rounded MT Bold" charset="0"/>
              </a:rPr>
              <a:t>van der Waals </a:t>
            </a:r>
            <a:r>
              <a:rPr lang="en-GB" sz="2400" dirty="0" smtClean="0">
                <a:latin typeface="+mj-lt"/>
                <a:ea typeface="Arial Rounded MT Bold" charset="0"/>
                <a:cs typeface="Arial Rounded MT Bold" charset="0"/>
              </a:rPr>
              <a:t>+</a:t>
            </a:r>
            <a:r>
              <a:rPr lang="en-GB" sz="2400" dirty="0" smtClean="0">
                <a:solidFill>
                  <a:srgbClr val="002060"/>
                </a:solidFill>
                <a:latin typeface="+mj-lt"/>
                <a:ea typeface="Arial Rounded MT Bold" charset="0"/>
                <a:cs typeface="Arial Rounded MT Bold" charset="0"/>
              </a:rPr>
              <a:t> </a:t>
            </a:r>
            <a:r>
              <a:rPr lang="en-GB" sz="2400" dirty="0" smtClean="0">
                <a:solidFill>
                  <a:srgbClr val="FF0000"/>
                </a:solidFill>
                <a:latin typeface="+mj-lt"/>
                <a:ea typeface="Arial Rounded MT Bold" charset="0"/>
                <a:cs typeface="Arial Rounded MT Bold" charset="0"/>
              </a:rPr>
              <a:t>Coulomb</a:t>
            </a:r>
            <a:r>
              <a:rPr lang="en-GB" sz="2400" dirty="0" smtClean="0">
                <a:latin typeface="+mj-lt"/>
                <a:ea typeface="Arial Rounded MT Bold" charset="0"/>
                <a:cs typeface="Arial Rounded MT Bold" charset="0"/>
              </a:rPr>
              <a:t>)</a:t>
            </a:r>
            <a:endParaRPr lang="en-GB" sz="2400" dirty="0">
              <a:latin typeface="+mj-lt"/>
              <a:ea typeface="Arial Rounded MT Bold" charset="0"/>
              <a:cs typeface="Arial Rounded MT Bold" charset="0"/>
            </a:endParaRPr>
          </a:p>
        </p:txBody>
      </p:sp>
      <p:cxnSp>
        <p:nvCxnSpPr>
          <p:cNvPr id="13"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ttangolo 5"/>
          <p:cNvSpPr/>
          <p:nvPr/>
        </p:nvSpPr>
        <p:spPr>
          <a:xfrm>
            <a:off x="0" y="3607"/>
            <a:ext cx="12178390" cy="507821"/>
          </a:xfrm>
          <a:prstGeom prst="rect">
            <a:avLst/>
          </a:prstGeom>
        </p:spPr>
        <p:txBody>
          <a:bodyPr wrap="square" lIns="91431" tIns="45715" rIns="91431" bIns="45715">
            <a:spAutoFit/>
          </a:bodyPr>
          <a:lstStyle/>
          <a:p>
            <a:pPr algn="ctr">
              <a:defRPr/>
            </a:pPr>
            <a:r>
              <a:rPr lang="en-US" sz="2700" b="1" dirty="0">
                <a:latin typeface="Times New Roman" charset="0"/>
                <a:ea typeface="Times New Roman" charset="0"/>
                <a:cs typeface="Times New Roman" charset="0"/>
              </a:rPr>
              <a:t>MD – </a:t>
            </a:r>
            <a:r>
              <a:rPr lang="en-US" sz="2700" b="1" dirty="0" smtClean="0">
                <a:latin typeface="Times New Roman" charset="0"/>
                <a:ea typeface="Times New Roman" charset="0"/>
                <a:cs typeface="Times New Roman" charset="0"/>
              </a:rPr>
              <a:t>Potentials</a:t>
            </a:r>
            <a:endParaRPr lang="en-US" sz="2700" b="1" dirty="0">
              <a:latin typeface="Times New Roman" charset="0"/>
              <a:ea typeface="Times New Roman" charset="0"/>
              <a:cs typeface="Times New Roman" charset="0"/>
            </a:endParaRPr>
          </a:p>
        </p:txBody>
      </p:sp>
      <p:sp>
        <p:nvSpPr>
          <p:cNvPr id="3" name="Date Placeholder 2"/>
          <p:cNvSpPr>
            <a:spLocks noGrp="1"/>
          </p:cNvSpPr>
          <p:nvPr>
            <p:ph type="dt" sz="half" idx="10"/>
          </p:nvPr>
        </p:nvSpPr>
        <p:spPr/>
        <p:txBody>
          <a:bodyPr/>
          <a:lstStyle/>
          <a:p>
            <a:r>
              <a:rPr lang="it-IT" smtClean="0"/>
              <a:t>04/04/18</a:t>
            </a:r>
            <a:endParaRPr lang="en-US"/>
          </a:p>
        </p:txBody>
      </p:sp>
      <p:sp>
        <p:nvSpPr>
          <p:cNvPr id="4" name="Slide Number Placeholder 3"/>
          <p:cNvSpPr>
            <a:spLocks noGrp="1"/>
          </p:cNvSpPr>
          <p:nvPr>
            <p:ph type="sldNum" sz="quarter" idx="12"/>
          </p:nvPr>
        </p:nvSpPr>
        <p:spPr/>
        <p:txBody>
          <a:bodyPr/>
          <a:lstStyle/>
          <a:p>
            <a:fld id="{3E2C805A-53F6-E646-A211-CDCC79B0086A}" type="slidenum">
              <a:rPr lang="en-US" smtClean="0"/>
              <a:t>16</a:t>
            </a:fld>
            <a:endParaRPr lang="en-US"/>
          </a:p>
        </p:txBody>
      </p:sp>
      <p:sp>
        <p:nvSpPr>
          <p:cNvPr id="5" name="Rounded Rectangle 4"/>
          <p:cNvSpPr/>
          <p:nvPr/>
        </p:nvSpPr>
        <p:spPr>
          <a:xfrm>
            <a:off x="8749733" y="786755"/>
            <a:ext cx="2584554" cy="1410405"/>
          </a:xfrm>
          <a:prstGeom prst="roundRect">
            <a:avLst/>
          </a:prstGeom>
          <a:solidFill>
            <a:srgbClr val="48B1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charset="0"/>
                <a:ea typeface="Times New Roman" charset="0"/>
                <a:cs typeface="Times New Roman" charset="0"/>
              </a:rPr>
              <a:t>Potential energy function</a:t>
            </a:r>
          </a:p>
        </p:txBody>
      </p:sp>
      <p:sp>
        <p:nvSpPr>
          <p:cNvPr id="25" name="Rounded Rectangle 24"/>
          <p:cNvSpPr/>
          <p:nvPr/>
        </p:nvSpPr>
        <p:spPr>
          <a:xfrm>
            <a:off x="8769246" y="2833177"/>
            <a:ext cx="2599394" cy="1497492"/>
          </a:xfrm>
          <a:prstGeom prst="roundRect">
            <a:avLst/>
          </a:prstGeom>
          <a:solidFill>
            <a:srgbClr val="EF3E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charset="0"/>
                <a:ea typeface="Times New Roman" charset="0"/>
                <a:cs typeface="Times New Roman" charset="0"/>
              </a:rPr>
              <a:t>Parameters</a:t>
            </a:r>
          </a:p>
          <a:p>
            <a:pPr algn="ctr"/>
            <a:r>
              <a:rPr lang="en-US" sz="2400" dirty="0" smtClean="0">
                <a:latin typeface="Times New Roman" charset="0"/>
                <a:ea typeface="Times New Roman" charset="0"/>
                <a:cs typeface="Times New Roman" charset="0"/>
              </a:rPr>
              <a:t> (</a:t>
            </a:r>
            <a:r>
              <a:rPr lang="en-US" sz="2400" b="1" dirty="0" smtClean="0">
                <a:latin typeface="Times New Roman" charset="0"/>
                <a:ea typeface="Times New Roman" charset="0"/>
                <a:cs typeface="Times New Roman" charset="0"/>
              </a:rPr>
              <a:t>k</a:t>
            </a:r>
            <a:r>
              <a:rPr lang="en-US" sz="2400" b="1" baseline="-25000" dirty="0" smtClean="0">
                <a:latin typeface="Times New Roman" charset="0"/>
                <a:ea typeface="Times New Roman" charset="0"/>
                <a:cs typeface="Times New Roman" charset="0"/>
              </a:rPr>
              <a:t>b</a:t>
            </a:r>
            <a:r>
              <a:rPr lang="en-US" sz="2400" b="1" dirty="0" smtClean="0">
                <a:latin typeface="Times New Roman" charset="0"/>
                <a:ea typeface="Times New Roman" charset="0"/>
                <a:cs typeface="Times New Roman" charset="0"/>
              </a:rPr>
              <a:t>, k</a:t>
            </a:r>
            <a:r>
              <a:rPr lang="el-GR" sz="2400" b="1" baseline="-25000" dirty="0" smtClean="0">
                <a:latin typeface="Times New Roman" charset="0"/>
                <a:ea typeface="Times New Roman" charset="0"/>
                <a:cs typeface="Times New Roman" charset="0"/>
              </a:rPr>
              <a:t>θ</a:t>
            </a:r>
            <a:r>
              <a:rPr lang="it-IT" sz="2400" b="1" dirty="0" smtClean="0">
                <a:latin typeface="Times New Roman" charset="0"/>
                <a:ea typeface="Times New Roman" charset="0"/>
                <a:cs typeface="Times New Roman" charset="0"/>
              </a:rPr>
              <a:t>, k</a:t>
            </a:r>
            <a:r>
              <a:rPr lang="el-GR" sz="2400" b="1" baseline="-25000" dirty="0" smtClean="0">
                <a:latin typeface="Times New Roman" charset="0"/>
                <a:ea typeface="Times New Roman" charset="0"/>
                <a:cs typeface="Times New Roman" charset="0"/>
              </a:rPr>
              <a:t>ζ</a:t>
            </a:r>
            <a:r>
              <a:rPr lang="it-IT" sz="2400" b="1" dirty="0" smtClean="0">
                <a:latin typeface="Times New Roman" charset="0"/>
                <a:ea typeface="Times New Roman" charset="0"/>
                <a:cs typeface="Times New Roman" charset="0"/>
              </a:rPr>
              <a:t>, </a:t>
            </a:r>
            <a:r>
              <a:rPr lang="it-IT" sz="2400" b="1" dirty="0" err="1" smtClean="0">
                <a:latin typeface="Times New Roman" charset="0"/>
                <a:ea typeface="Times New Roman" charset="0"/>
                <a:cs typeface="Times New Roman" charset="0"/>
              </a:rPr>
              <a:t>C</a:t>
            </a:r>
            <a:r>
              <a:rPr lang="it-IT" sz="2400" b="1" baseline="-25000" dirty="0" err="1" smtClean="0">
                <a:latin typeface="Times New Roman" charset="0"/>
                <a:ea typeface="Times New Roman" charset="0"/>
                <a:cs typeface="Times New Roman" charset="0"/>
              </a:rPr>
              <a:t>ik</a:t>
            </a:r>
            <a:r>
              <a:rPr lang="it-IT" sz="2400" b="1" dirty="0" smtClean="0">
                <a:latin typeface="Times New Roman" charset="0"/>
                <a:ea typeface="Times New Roman" charset="0"/>
                <a:cs typeface="Times New Roman" charset="0"/>
              </a:rPr>
              <a:t>,</a:t>
            </a:r>
            <a:r>
              <a:rPr lang="it-IT" sz="2400" dirty="0" smtClean="0">
                <a:latin typeface="Times New Roman" charset="0"/>
                <a:ea typeface="Times New Roman" charset="0"/>
                <a:cs typeface="Times New Roman" charset="0"/>
              </a:rPr>
              <a:t> ..</a:t>
            </a:r>
            <a:r>
              <a:rPr lang="en-US" sz="2400" dirty="0" smtClean="0">
                <a:latin typeface="Times New Roman" charset="0"/>
                <a:ea typeface="Times New Roman" charset="0"/>
                <a:cs typeface="Times New Roman" charset="0"/>
              </a:rPr>
              <a:t>)</a:t>
            </a:r>
          </a:p>
        </p:txBody>
      </p:sp>
      <p:sp>
        <p:nvSpPr>
          <p:cNvPr id="27" name="Rounded Rectangle 26"/>
          <p:cNvSpPr/>
          <p:nvPr/>
        </p:nvSpPr>
        <p:spPr>
          <a:xfrm>
            <a:off x="8769246" y="5095305"/>
            <a:ext cx="2599394" cy="1254978"/>
          </a:xfrm>
          <a:prstGeom prst="roundRect">
            <a:avLst/>
          </a:prstGeom>
          <a:solidFill>
            <a:srgbClr val="414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charset="0"/>
                <a:ea typeface="Times New Roman" charset="0"/>
                <a:cs typeface="Times New Roman" charset="0"/>
              </a:rPr>
              <a:t>Force field</a:t>
            </a:r>
          </a:p>
        </p:txBody>
      </p:sp>
      <p:sp>
        <p:nvSpPr>
          <p:cNvPr id="6" name="Plus 5"/>
          <p:cNvSpPr/>
          <p:nvPr/>
        </p:nvSpPr>
        <p:spPr>
          <a:xfrm>
            <a:off x="9834372" y="2327791"/>
            <a:ext cx="469142" cy="37475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qual 6"/>
          <p:cNvSpPr/>
          <p:nvPr/>
        </p:nvSpPr>
        <p:spPr>
          <a:xfrm>
            <a:off x="9834372" y="4461301"/>
            <a:ext cx="468000" cy="378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4" name="Group 53"/>
          <p:cNvGrpSpPr/>
          <p:nvPr/>
        </p:nvGrpSpPr>
        <p:grpSpPr>
          <a:xfrm>
            <a:off x="464922" y="2893678"/>
            <a:ext cx="7490013" cy="3607094"/>
            <a:chOff x="464922" y="2893678"/>
            <a:chExt cx="7490013" cy="3607094"/>
          </a:xfrm>
        </p:grpSpPr>
        <p:grpSp>
          <p:nvGrpSpPr>
            <p:cNvPr id="55" name="Group 54"/>
            <p:cNvGrpSpPr/>
            <p:nvPr/>
          </p:nvGrpSpPr>
          <p:grpSpPr>
            <a:xfrm>
              <a:off x="464922" y="2893678"/>
              <a:ext cx="7490013" cy="3607094"/>
              <a:chOff x="464922" y="2893678"/>
              <a:chExt cx="7490013" cy="3607094"/>
            </a:xfrm>
          </p:grpSpPr>
          <p:grpSp>
            <p:nvGrpSpPr>
              <p:cNvPr id="58" name="Group 57"/>
              <p:cNvGrpSpPr/>
              <p:nvPr/>
            </p:nvGrpSpPr>
            <p:grpSpPr>
              <a:xfrm>
                <a:off x="464922" y="2969192"/>
                <a:ext cx="7490013" cy="3464176"/>
                <a:chOff x="1120587" y="2712787"/>
                <a:chExt cx="7490013" cy="3464176"/>
              </a:xfrm>
            </p:grpSpPr>
            <p:pic>
              <p:nvPicPr>
                <p:cNvPr id="63" name="Picture 62"/>
                <p:cNvPicPr>
                  <a:picLocks noChangeAspect="1"/>
                </p:cNvPicPr>
                <p:nvPr/>
              </p:nvPicPr>
              <p:blipFill rotWithShape="1">
                <a:blip r:embed="rId3">
                  <a:extLst>
                    <a:ext uri="{28A0092B-C50C-407E-A947-70E740481C1C}">
                      <a14:useLocalDpi xmlns:a14="http://schemas.microsoft.com/office/drawing/2010/main" val="0"/>
                    </a:ext>
                  </a:extLst>
                </a:blip>
                <a:srcRect l="17828" t="7255" r="10728" b="78042"/>
                <a:stretch/>
              </p:blipFill>
              <p:spPr>
                <a:xfrm>
                  <a:off x="1120587" y="2712787"/>
                  <a:ext cx="7490013" cy="1008350"/>
                </a:xfrm>
                <a:prstGeom prst="rect">
                  <a:avLst/>
                </a:prstGeom>
              </p:spPr>
            </p:pic>
            <p:pic>
              <p:nvPicPr>
                <p:cNvPr id="64" name="Picture 63"/>
                <p:cNvPicPr>
                  <a:picLocks noChangeAspect="1"/>
                </p:cNvPicPr>
                <p:nvPr/>
              </p:nvPicPr>
              <p:blipFill rotWithShape="1">
                <a:blip r:embed="rId3">
                  <a:extLst>
                    <a:ext uri="{28A0092B-C50C-407E-A947-70E740481C1C}">
                      <a14:useLocalDpi xmlns:a14="http://schemas.microsoft.com/office/drawing/2010/main" val="0"/>
                    </a:ext>
                  </a:extLst>
                </a:blip>
                <a:srcRect l="17828" t="37283" r="33539" b="43530"/>
                <a:stretch/>
              </p:blipFill>
              <p:spPr>
                <a:xfrm>
                  <a:off x="2474630" y="4861135"/>
                  <a:ext cx="5098492" cy="1315828"/>
                </a:xfrm>
                <a:prstGeom prst="rect">
                  <a:avLst/>
                </a:prstGeom>
              </p:spPr>
            </p:pic>
            <p:pic>
              <p:nvPicPr>
                <p:cNvPr id="65" name="Picture 64"/>
                <p:cNvPicPr>
                  <a:picLocks noChangeAspect="1"/>
                </p:cNvPicPr>
                <p:nvPr/>
              </p:nvPicPr>
              <p:blipFill rotWithShape="1">
                <a:blip r:embed="rId3">
                  <a:extLst>
                    <a:ext uri="{28A0092B-C50C-407E-A947-70E740481C1C}">
                      <a14:useLocalDpi xmlns:a14="http://schemas.microsoft.com/office/drawing/2010/main" val="0"/>
                    </a:ext>
                  </a:extLst>
                </a:blip>
                <a:srcRect l="46811" t="22571" r="16296" b="65015"/>
                <a:stretch/>
              </p:blipFill>
              <p:spPr>
                <a:xfrm>
                  <a:off x="3429000" y="3856074"/>
                  <a:ext cx="3867807" cy="851339"/>
                </a:xfrm>
                <a:prstGeom prst="rect">
                  <a:avLst/>
                </a:prstGeom>
              </p:spPr>
            </p:pic>
          </p:grpSp>
          <p:sp>
            <p:nvSpPr>
              <p:cNvPr id="59" name="Rectangle 58"/>
              <p:cNvSpPr/>
              <p:nvPr/>
            </p:nvSpPr>
            <p:spPr>
              <a:xfrm>
                <a:off x="2460810" y="2910734"/>
                <a:ext cx="2420471" cy="970796"/>
              </a:xfrm>
              <a:prstGeom prst="rect">
                <a:avLst/>
              </a:prstGeom>
              <a:solidFill>
                <a:srgbClr val="00B050">
                  <a:alpha val="30000"/>
                </a:srgbClr>
              </a:solidFill>
              <a:ln>
                <a:solidFill>
                  <a:srgbClr val="48B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5086143" y="2893678"/>
                <a:ext cx="2420471" cy="970796"/>
              </a:xfrm>
              <a:prstGeom prst="rect">
                <a:avLst/>
              </a:prstGeom>
              <a:solidFill>
                <a:srgbClr val="EF3EFF">
                  <a:alpha val="10000"/>
                </a:srgbClr>
              </a:solidFill>
              <a:ln>
                <a:solidFill>
                  <a:srgbClr val="EF3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3026979" y="3977542"/>
                <a:ext cx="3342290" cy="970796"/>
              </a:xfrm>
              <a:prstGeom prst="rect">
                <a:avLst/>
              </a:prstGeom>
              <a:solidFill>
                <a:srgbClr val="5BBBF3">
                  <a:alpha val="10000"/>
                </a:srgbClr>
              </a:solidFill>
              <a:ln>
                <a:solidFill>
                  <a:srgbClr val="5BBB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2145520" y="5044350"/>
                <a:ext cx="4833290" cy="1456422"/>
              </a:xfrm>
              <a:prstGeom prst="rect">
                <a:avLst/>
              </a:prstGeom>
              <a:solidFill>
                <a:srgbClr val="FFC000">
                  <a:alpha val="1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Rectangle 55"/>
            <p:cNvSpPr/>
            <p:nvPr/>
          </p:nvSpPr>
          <p:spPr>
            <a:xfrm>
              <a:off x="2999692" y="5133020"/>
              <a:ext cx="2086451" cy="1300348"/>
            </a:xfrm>
            <a:prstGeom prst="rect">
              <a:avLst/>
            </a:prstGeom>
            <a:solidFill>
              <a:srgbClr val="F5C000">
                <a:alpha val="30000"/>
              </a:srgbClr>
            </a:solidFill>
            <a:ln>
              <a:solidFill>
                <a:srgbClr val="F5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5237885" y="5133020"/>
              <a:ext cx="1653142" cy="1300348"/>
            </a:xfrm>
            <a:prstGeom prst="rect">
              <a:avLst/>
            </a:prstGeom>
            <a:solidFill>
              <a:srgbClr val="FF00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3180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animBg="1"/>
      <p:bldP spid="27"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it-IT" smtClean="0"/>
              <a:t>04/04/18</a:t>
            </a:r>
            <a:endParaRPr lang="en-US"/>
          </a:p>
        </p:txBody>
      </p:sp>
      <p:sp>
        <p:nvSpPr>
          <p:cNvPr id="4" name="Slide Number Placeholder 3"/>
          <p:cNvSpPr>
            <a:spLocks noGrp="1"/>
          </p:cNvSpPr>
          <p:nvPr>
            <p:ph type="sldNum" sz="quarter" idx="12"/>
          </p:nvPr>
        </p:nvSpPr>
        <p:spPr/>
        <p:txBody>
          <a:bodyPr/>
          <a:lstStyle/>
          <a:p>
            <a:fld id="{3E2C805A-53F6-E646-A211-CDCC79B0086A}" type="slidenum">
              <a:rPr lang="en-US" smtClean="0"/>
              <a:t>17</a:t>
            </a:fld>
            <a:endParaRPr lang="en-US"/>
          </a:p>
        </p:txBody>
      </p:sp>
      <p:sp>
        <p:nvSpPr>
          <p:cNvPr id="5" name="Rounded Rectangle 4"/>
          <p:cNvSpPr/>
          <p:nvPr/>
        </p:nvSpPr>
        <p:spPr>
          <a:xfrm>
            <a:off x="1264183" y="1005500"/>
            <a:ext cx="4185738" cy="1063022"/>
          </a:xfrm>
          <a:prstGeom prst="roundRect">
            <a:avLst/>
          </a:prstGeom>
          <a:solidFill>
            <a:srgbClr val="EF3E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charset="0"/>
                <a:ea typeface="Times New Roman" charset="0"/>
                <a:cs typeface="Times New Roman" charset="0"/>
              </a:rPr>
              <a:t>System</a:t>
            </a:r>
          </a:p>
          <a:p>
            <a:pPr algn="ctr"/>
            <a:r>
              <a:rPr lang="en-US" b="1" dirty="0" smtClean="0">
                <a:latin typeface="Times New Roman" charset="0"/>
                <a:ea typeface="Times New Roman" charset="0"/>
                <a:cs typeface="Times New Roman" charset="0"/>
              </a:rPr>
              <a:t>(coordinates + velocities)</a:t>
            </a:r>
            <a:endParaRPr lang="en-US" b="1" dirty="0">
              <a:latin typeface="Times New Roman" charset="0"/>
              <a:ea typeface="Times New Roman" charset="0"/>
              <a:cs typeface="Times New Roman" charset="0"/>
            </a:endParaRPr>
          </a:p>
        </p:txBody>
      </p:sp>
      <p:sp>
        <p:nvSpPr>
          <p:cNvPr id="6" name="Rounded Rectangle 5"/>
          <p:cNvSpPr/>
          <p:nvPr/>
        </p:nvSpPr>
        <p:spPr>
          <a:xfrm>
            <a:off x="953814" y="3267231"/>
            <a:ext cx="2037207" cy="1037951"/>
          </a:xfrm>
          <a:prstGeom prst="roundRect">
            <a:avLst/>
          </a:prstGeom>
          <a:solidFill>
            <a:srgbClr val="414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charset="0"/>
                <a:ea typeface="Times New Roman" charset="0"/>
                <a:cs typeface="Times New Roman" charset="0"/>
              </a:rPr>
              <a:t>Force field</a:t>
            </a:r>
            <a:endParaRPr lang="en-US" b="1" dirty="0">
              <a:latin typeface="Times New Roman" charset="0"/>
              <a:ea typeface="Times New Roman" charset="0"/>
              <a:cs typeface="Times New Roman" charset="0"/>
            </a:endParaRPr>
          </a:p>
        </p:txBody>
      </p:sp>
      <p:sp>
        <p:nvSpPr>
          <p:cNvPr id="8" name="Rounded Rectangle 7"/>
          <p:cNvSpPr/>
          <p:nvPr/>
        </p:nvSpPr>
        <p:spPr>
          <a:xfrm>
            <a:off x="8277185" y="2147303"/>
            <a:ext cx="2728866" cy="99396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charset="0"/>
                <a:ea typeface="Times New Roman" charset="0"/>
                <a:cs typeface="Times New Roman" charset="0"/>
              </a:rPr>
              <a:t>Input parameters</a:t>
            </a:r>
          </a:p>
          <a:p>
            <a:pPr algn="ctr"/>
            <a:r>
              <a:rPr lang="en-US" b="1" dirty="0" smtClean="0">
                <a:latin typeface="Times New Roman" charset="0"/>
                <a:ea typeface="Times New Roman" charset="0"/>
                <a:cs typeface="Times New Roman" charset="0"/>
              </a:rPr>
              <a:t>(</a:t>
            </a:r>
            <a:r>
              <a:rPr lang="en-US" b="1" dirty="0" err="1" smtClean="0">
                <a:latin typeface="Times New Roman" charset="0"/>
                <a:ea typeface="Times New Roman" charset="0"/>
                <a:cs typeface="Times New Roman" charset="0"/>
              </a:rPr>
              <a:t>dt</a:t>
            </a:r>
            <a:r>
              <a:rPr lang="en-US" b="1" dirty="0" smtClean="0">
                <a:latin typeface="Times New Roman" charset="0"/>
                <a:ea typeface="Times New Roman" charset="0"/>
                <a:cs typeface="Times New Roman" charset="0"/>
              </a:rPr>
              <a:t>, </a:t>
            </a:r>
            <a:r>
              <a:rPr lang="en-US" b="1" dirty="0" err="1" smtClean="0">
                <a:latin typeface="Times New Roman" charset="0"/>
                <a:ea typeface="Times New Roman" charset="0"/>
                <a:cs typeface="Times New Roman" charset="0"/>
              </a:rPr>
              <a:t>nsteps</a:t>
            </a:r>
            <a:r>
              <a:rPr lang="en-US" b="1" dirty="0" smtClean="0">
                <a:latin typeface="Times New Roman" charset="0"/>
                <a:ea typeface="Times New Roman" charset="0"/>
                <a:cs typeface="Times New Roman" charset="0"/>
              </a:rPr>
              <a:t>, cutoff, statistical ensemble, </a:t>
            </a:r>
            <a:r>
              <a:rPr lang="is-IS" b="1" dirty="0" smtClean="0">
                <a:latin typeface="Times New Roman" charset="0"/>
                <a:ea typeface="Times New Roman" charset="0"/>
                <a:cs typeface="Times New Roman" charset="0"/>
              </a:rPr>
              <a:t>…</a:t>
            </a:r>
            <a:r>
              <a:rPr lang="en-US" b="1" dirty="0" smtClean="0">
                <a:latin typeface="Times New Roman" charset="0"/>
                <a:ea typeface="Times New Roman" charset="0"/>
                <a:cs typeface="Times New Roman" charset="0"/>
              </a:rPr>
              <a:t>)</a:t>
            </a:r>
            <a:endParaRPr lang="en-US" b="1" dirty="0">
              <a:latin typeface="Times New Roman" charset="0"/>
              <a:ea typeface="Times New Roman" charset="0"/>
              <a:cs typeface="Times New Roman" charset="0"/>
            </a:endParaRPr>
          </a:p>
        </p:txBody>
      </p:sp>
      <p:sp>
        <p:nvSpPr>
          <p:cNvPr id="9" name="Rounded Rectangle 8"/>
          <p:cNvSpPr/>
          <p:nvPr/>
        </p:nvSpPr>
        <p:spPr>
          <a:xfrm>
            <a:off x="3962401" y="5507530"/>
            <a:ext cx="2849864" cy="121394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charset="0"/>
                <a:ea typeface="Times New Roman" charset="0"/>
                <a:cs typeface="Times New Roman" charset="0"/>
              </a:rPr>
              <a:t>Trajectories </a:t>
            </a:r>
            <a:endParaRPr lang="en-US" b="1" dirty="0">
              <a:latin typeface="Times New Roman" charset="0"/>
              <a:ea typeface="Times New Roman" charset="0"/>
              <a:cs typeface="Times New Roman" charset="0"/>
            </a:endParaRPr>
          </a:p>
        </p:txBody>
      </p:sp>
      <p:cxnSp>
        <p:nvCxnSpPr>
          <p:cNvPr id="10"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ttangolo 5"/>
          <p:cNvSpPr/>
          <p:nvPr/>
        </p:nvSpPr>
        <p:spPr>
          <a:xfrm>
            <a:off x="0" y="3607"/>
            <a:ext cx="12178390" cy="507821"/>
          </a:xfrm>
          <a:prstGeom prst="rect">
            <a:avLst/>
          </a:prstGeom>
        </p:spPr>
        <p:txBody>
          <a:bodyPr wrap="square" lIns="91431" tIns="45715" rIns="91431" bIns="45715">
            <a:spAutoFit/>
          </a:bodyPr>
          <a:lstStyle/>
          <a:p>
            <a:pPr algn="ctr">
              <a:defRPr/>
            </a:pPr>
            <a:r>
              <a:rPr lang="en-US" sz="2700" b="1" dirty="0">
                <a:latin typeface="Times New Roman" charset="0"/>
                <a:ea typeface="Times New Roman" charset="0"/>
                <a:cs typeface="Times New Roman" charset="0"/>
              </a:rPr>
              <a:t>MD </a:t>
            </a:r>
            <a:r>
              <a:rPr lang="en-US" sz="2700" b="1" dirty="0" smtClean="0">
                <a:latin typeface="Times New Roman" charset="0"/>
                <a:ea typeface="Times New Roman" charset="0"/>
                <a:cs typeface="Times New Roman" charset="0"/>
              </a:rPr>
              <a:t>simulations ingredients </a:t>
            </a:r>
            <a:endParaRPr lang="en-US" sz="2700" b="1" dirty="0">
              <a:latin typeface="Times New Roman" charset="0"/>
              <a:ea typeface="Times New Roman" charset="0"/>
              <a:cs typeface="Times New Roman" charset="0"/>
            </a:endParaRPr>
          </a:p>
        </p:txBody>
      </p:sp>
      <p:sp>
        <p:nvSpPr>
          <p:cNvPr id="12" name="Rounded Rectangle 11"/>
          <p:cNvSpPr/>
          <p:nvPr/>
        </p:nvSpPr>
        <p:spPr>
          <a:xfrm>
            <a:off x="8481849" y="5638266"/>
            <a:ext cx="2437969" cy="95247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charset="0"/>
                <a:ea typeface="Times New Roman" charset="0"/>
                <a:cs typeface="Times New Roman" charset="0"/>
              </a:rPr>
              <a:t>Analysis</a:t>
            </a:r>
            <a:endParaRPr lang="en-US" b="1" dirty="0">
              <a:latin typeface="Times New Roman" charset="0"/>
              <a:ea typeface="Times New Roman" charset="0"/>
              <a:cs typeface="Times New Roman" charset="0"/>
            </a:endParaRPr>
          </a:p>
        </p:txBody>
      </p:sp>
      <p:cxnSp>
        <p:nvCxnSpPr>
          <p:cNvPr id="14" name="Straight Arrow Connector 13"/>
          <p:cNvCxnSpPr/>
          <p:nvPr/>
        </p:nvCxnSpPr>
        <p:spPr>
          <a:xfrm>
            <a:off x="6725964" y="6114502"/>
            <a:ext cx="1682969" cy="1"/>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294586" y="4613394"/>
            <a:ext cx="26277" cy="845088"/>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423295" y="2775047"/>
            <a:ext cx="1523672" cy="248488"/>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061292" y="3741855"/>
            <a:ext cx="1040525" cy="1"/>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794390" y="2181717"/>
            <a:ext cx="748708" cy="593330"/>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sp>
        <p:nvSpPr>
          <p:cNvPr id="35" name="Diamond 34"/>
          <p:cNvSpPr/>
          <p:nvPr/>
        </p:nvSpPr>
        <p:spPr>
          <a:xfrm>
            <a:off x="4063719" y="2376277"/>
            <a:ext cx="2488010" cy="2173082"/>
          </a:xfrm>
          <a:prstGeom prst="diamond">
            <a:avLst/>
          </a:prstGeom>
          <a:solidFill>
            <a:schemeClr val="bg1"/>
          </a:solid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rgbClr val="FF0000"/>
                </a:solidFill>
              </a:rPr>
              <a:t>MD</a:t>
            </a:r>
            <a:endParaRPr lang="en-US" sz="5400" b="1" dirty="0">
              <a:solidFill>
                <a:srgbClr val="FF0000"/>
              </a:solidFill>
            </a:endParaRPr>
          </a:p>
        </p:txBody>
      </p:sp>
    </p:spTree>
    <p:extLst>
      <p:ext uri="{BB962C8B-B14F-4D97-AF65-F5344CB8AC3E}">
        <p14:creationId xmlns:p14="http://schemas.microsoft.com/office/powerpoint/2010/main" val="2260029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it-IT" smtClean="0"/>
              <a:t>04/04/18</a:t>
            </a:r>
            <a:endParaRPr lang="en-US"/>
          </a:p>
        </p:txBody>
      </p:sp>
      <p:sp>
        <p:nvSpPr>
          <p:cNvPr id="4" name="Slide Number Placeholder 3"/>
          <p:cNvSpPr>
            <a:spLocks noGrp="1"/>
          </p:cNvSpPr>
          <p:nvPr>
            <p:ph type="sldNum" sz="quarter" idx="12"/>
          </p:nvPr>
        </p:nvSpPr>
        <p:spPr/>
        <p:txBody>
          <a:bodyPr/>
          <a:lstStyle/>
          <a:p>
            <a:fld id="{3E2C805A-53F6-E646-A211-CDCC79B0086A}" type="slidenum">
              <a:rPr lang="en-US" smtClean="0"/>
              <a:t>18</a:t>
            </a:fld>
            <a:endParaRPr lang="en-US"/>
          </a:p>
        </p:txBody>
      </p:sp>
      <p:sp>
        <p:nvSpPr>
          <p:cNvPr id="5" name="Oval 4"/>
          <p:cNvSpPr/>
          <p:nvPr/>
        </p:nvSpPr>
        <p:spPr>
          <a:xfrm>
            <a:off x="7742115" y="4281140"/>
            <a:ext cx="3725985" cy="24406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MD simulations </a:t>
            </a:r>
            <a:endParaRPr lang="en-US" sz="2400" b="1" dirty="0" smtClean="0">
              <a:solidFill>
                <a:srgbClr val="FF0000"/>
              </a:solidFill>
            </a:endParaRPr>
          </a:p>
          <a:p>
            <a:pPr algn="ctr"/>
            <a:r>
              <a:rPr lang="en-US" sz="2400" b="1" dirty="0" smtClean="0">
                <a:solidFill>
                  <a:srgbClr val="FF0000"/>
                </a:solidFill>
              </a:rPr>
              <a:t>for </a:t>
            </a:r>
            <a:r>
              <a:rPr lang="en-US" sz="2400" b="1" dirty="0">
                <a:solidFill>
                  <a:srgbClr val="FF0000"/>
                </a:solidFill>
              </a:rPr>
              <a:t>a </a:t>
            </a:r>
            <a:r>
              <a:rPr lang="en-US" sz="2400" b="1" dirty="0" smtClean="0">
                <a:solidFill>
                  <a:srgbClr val="FF0000"/>
                </a:solidFill>
              </a:rPr>
              <a:t>crystal could </a:t>
            </a:r>
            <a:r>
              <a:rPr lang="en-US" sz="2400" b="1" dirty="0">
                <a:solidFill>
                  <a:srgbClr val="FF0000"/>
                </a:solidFill>
              </a:rPr>
              <a:t>be very time </a:t>
            </a:r>
            <a:r>
              <a:rPr lang="en-US" sz="2400" b="1" dirty="0" smtClean="0">
                <a:solidFill>
                  <a:srgbClr val="FF0000"/>
                </a:solidFill>
              </a:rPr>
              <a:t>consuming!!! </a:t>
            </a:r>
            <a:endParaRPr lang="en-US" sz="2400" b="1" dirty="0">
              <a:solidFill>
                <a:srgbClr val="FF0000"/>
              </a:solidFill>
            </a:endParaRPr>
          </a:p>
        </p:txBody>
      </p:sp>
      <p:cxnSp>
        <p:nvCxnSpPr>
          <p:cNvPr id="6"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ttangolo 5"/>
          <p:cNvSpPr/>
          <p:nvPr/>
        </p:nvSpPr>
        <p:spPr>
          <a:xfrm>
            <a:off x="0" y="3607"/>
            <a:ext cx="12178390" cy="507821"/>
          </a:xfrm>
          <a:prstGeom prst="rect">
            <a:avLst/>
          </a:prstGeom>
        </p:spPr>
        <p:txBody>
          <a:bodyPr wrap="square" lIns="91431" tIns="45715" rIns="91431" bIns="45715">
            <a:spAutoFit/>
          </a:bodyPr>
          <a:lstStyle/>
          <a:p>
            <a:pPr algn="ctr">
              <a:defRPr/>
            </a:pPr>
            <a:r>
              <a:rPr lang="en-US" sz="2700" b="1" dirty="0" smtClean="0">
                <a:latin typeface="Times New Roman" charset="0"/>
                <a:ea typeface="Times New Roman" charset="0"/>
                <a:cs typeface="Times New Roman" charset="0"/>
              </a:rPr>
              <a:t>MD Scaling</a:t>
            </a:r>
            <a:endParaRPr lang="en-US" sz="2700" b="1"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9" name="TextBox 8"/>
              <p:cNvSpPr txBox="1"/>
              <p:nvPr/>
            </p:nvSpPr>
            <p:spPr>
              <a:xfrm>
                <a:off x="252680" y="1535355"/>
                <a:ext cx="14167263" cy="3087768"/>
              </a:xfrm>
              <a:prstGeom prst="rect">
                <a:avLst/>
              </a:prstGeom>
              <a:noFill/>
            </p:spPr>
            <p:txBody>
              <a:bodyPr wrap="square" rtlCol="0">
                <a:spAutoFit/>
              </a:bodyPr>
              <a:lstStyle/>
              <a:p>
                <a:r>
                  <a:rPr lang="en-GB" sz="2400" dirty="0" smtClean="0">
                    <a:latin typeface="Times New Roman" charset="0"/>
                    <a:ea typeface="Times New Roman" charset="0"/>
                    <a:cs typeface="Times New Roman" charset="0"/>
                  </a:rPr>
                  <a:t>1 molecule 	          	 	 ≈ 10</a:t>
                </a:r>
                <a:r>
                  <a:rPr lang="en-GB" sz="2400" baseline="30000" dirty="0" smtClean="0">
                    <a:latin typeface="Times New Roman" charset="0"/>
                    <a:ea typeface="Times New Roman" charset="0"/>
                    <a:cs typeface="Times New Roman" charset="0"/>
                  </a:rPr>
                  <a:t>3</a:t>
                </a:r>
                <a:r>
                  <a:rPr lang="en-GB" sz="2400" dirty="0" smtClean="0">
                    <a:latin typeface="Times New Roman" charset="0"/>
                    <a:ea typeface="Times New Roman" charset="0"/>
                    <a:cs typeface="Times New Roman" charset="0"/>
                  </a:rPr>
                  <a:t> atoms 		</a:t>
                </a:r>
                <a:r>
                  <a:rPr lang="en-GB" sz="2400" dirty="0" err="1" smtClean="0">
                    <a:latin typeface="Times New Roman" charset="0"/>
                    <a:ea typeface="Times New Roman" charset="0"/>
                    <a:cs typeface="Times New Roman" charset="0"/>
                  </a:rPr>
                  <a:t>ΔT</a:t>
                </a:r>
                <a:r>
                  <a:rPr lang="en-GB" sz="2400" baseline="-25000" dirty="0" err="1" smtClean="0">
                    <a:latin typeface="Times New Roman" charset="0"/>
                    <a:ea typeface="Times New Roman" charset="0"/>
                    <a:cs typeface="Times New Roman" charset="0"/>
                  </a:rPr>
                  <a:t>a</a:t>
                </a:r>
                <a:r>
                  <a:rPr lang="en-GB" sz="2400" dirty="0" smtClean="0">
                    <a:latin typeface="Times New Roman" charset="0"/>
                    <a:ea typeface="Times New Roman" charset="0"/>
                    <a:cs typeface="Times New Roman" charset="0"/>
                  </a:rPr>
                  <a:t> ∝ (10</a:t>
                </a:r>
                <a:r>
                  <a:rPr lang="en-GB" sz="2400" baseline="30000" dirty="0" smtClean="0">
                    <a:latin typeface="Times New Roman" charset="0"/>
                    <a:ea typeface="Times New Roman" charset="0"/>
                    <a:cs typeface="Times New Roman" charset="0"/>
                  </a:rPr>
                  <a:t>3</a:t>
                </a:r>
                <a:r>
                  <a:rPr lang="en-GB" sz="2400" dirty="0" smtClean="0">
                    <a:latin typeface="Times New Roman" charset="0"/>
                    <a:ea typeface="Times New Roman" charset="0"/>
                    <a:cs typeface="Times New Roman" charset="0"/>
                  </a:rPr>
                  <a:t>)</a:t>
                </a:r>
                <a:r>
                  <a:rPr lang="en-GB" sz="2400" baseline="30000" dirty="0" smtClean="0">
                    <a:latin typeface="Times New Roman" charset="0"/>
                    <a:ea typeface="Times New Roman" charset="0"/>
                    <a:cs typeface="Times New Roman" charset="0"/>
                  </a:rPr>
                  <a:t>2</a:t>
                </a:r>
              </a:p>
              <a:p>
                <a:endParaRPr lang="en-GB" sz="2400" baseline="30000" dirty="0">
                  <a:latin typeface="Times New Roman" charset="0"/>
                  <a:ea typeface="Times New Roman" charset="0"/>
                  <a:cs typeface="Times New Roman" charset="0"/>
                </a:endParaRPr>
              </a:p>
              <a:p>
                <a:endParaRPr lang="en-GB" sz="2400" baseline="30000" dirty="0" smtClean="0">
                  <a:latin typeface="Times New Roman" charset="0"/>
                  <a:ea typeface="Times New Roman" charset="0"/>
                  <a:cs typeface="Times New Roman" charset="0"/>
                </a:endParaRPr>
              </a:p>
              <a:p>
                <a:r>
                  <a:rPr lang="en-GB" sz="2400" dirty="0" smtClean="0">
                    <a:latin typeface="Times New Roman" charset="0"/>
                    <a:ea typeface="Times New Roman" charset="0"/>
                    <a:cs typeface="Times New Roman" charset="0"/>
                  </a:rPr>
                  <a:t>4 molecules </a:t>
                </a:r>
                <a:r>
                  <a:rPr lang="en-GB" dirty="0" smtClean="0">
                    <a:latin typeface="Times New Roman" charset="0"/>
                    <a:ea typeface="Times New Roman" charset="0"/>
                    <a:cs typeface="Times New Roman" charset="0"/>
                  </a:rPr>
                  <a:t>(1unit cell)</a:t>
                </a:r>
                <a:r>
                  <a:rPr lang="en-GB" sz="2400" dirty="0">
                    <a:latin typeface="Times New Roman" charset="0"/>
                    <a:ea typeface="Times New Roman" charset="0"/>
                    <a:cs typeface="Times New Roman" charset="0"/>
                  </a:rPr>
                  <a:t>	</a:t>
                </a:r>
                <a:r>
                  <a:rPr lang="en-GB" sz="2400" dirty="0" smtClean="0">
                    <a:latin typeface="Times New Roman" charset="0"/>
                    <a:ea typeface="Times New Roman" charset="0"/>
                    <a:cs typeface="Times New Roman" charset="0"/>
                  </a:rPr>
                  <a:t> 	 ≈ 4x10</a:t>
                </a:r>
                <a:r>
                  <a:rPr lang="en-GB" sz="2400" baseline="30000" dirty="0" smtClean="0">
                    <a:latin typeface="Times New Roman" charset="0"/>
                    <a:ea typeface="Times New Roman" charset="0"/>
                    <a:cs typeface="Times New Roman" charset="0"/>
                  </a:rPr>
                  <a:t>3</a:t>
                </a:r>
                <a:r>
                  <a:rPr lang="en-GB" sz="2400" dirty="0" smtClean="0">
                    <a:latin typeface="Times New Roman" charset="0"/>
                    <a:ea typeface="Times New Roman" charset="0"/>
                    <a:cs typeface="Times New Roman" charset="0"/>
                  </a:rPr>
                  <a:t> </a:t>
                </a:r>
                <a:r>
                  <a:rPr lang="en-GB" sz="2400" dirty="0">
                    <a:latin typeface="Times New Roman" charset="0"/>
                    <a:ea typeface="Times New Roman" charset="0"/>
                    <a:cs typeface="Times New Roman" charset="0"/>
                  </a:rPr>
                  <a:t>atoms </a:t>
                </a:r>
                <a:r>
                  <a:rPr lang="en-GB" sz="2400" dirty="0" smtClean="0">
                    <a:latin typeface="Times New Roman" charset="0"/>
                    <a:ea typeface="Times New Roman" charset="0"/>
                    <a:cs typeface="Times New Roman" charset="0"/>
                  </a:rPr>
                  <a:t>	</a:t>
                </a:r>
                <a:r>
                  <a:rPr lang="en-GB" sz="2400" dirty="0" err="1" smtClean="0">
                    <a:latin typeface="Times New Roman" charset="0"/>
                    <a:ea typeface="Times New Roman" charset="0"/>
                    <a:cs typeface="Times New Roman" charset="0"/>
                  </a:rPr>
                  <a:t>ΔT</a:t>
                </a:r>
                <a:r>
                  <a:rPr lang="en-GB" sz="2400" baseline="-25000" dirty="0" err="1" smtClean="0">
                    <a:latin typeface="Times New Roman" charset="0"/>
                    <a:ea typeface="Times New Roman" charset="0"/>
                    <a:cs typeface="Times New Roman" charset="0"/>
                  </a:rPr>
                  <a:t>b</a:t>
                </a:r>
                <a:r>
                  <a:rPr lang="en-GB" sz="2400" dirty="0" smtClean="0">
                    <a:latin typeface="Times New Roman" charset="0"/>
                    <a:ea typeface="Times New Roman" charset="0"/>
                    <a:cs typeface="Times New Roman" charset="0"/>
                  </a:rPr>
                  <a:t> </a:t>
                </a:r>
                <a:r>
                  <a:rPr lang="en-GB" sz="2400" dirty="0">
                    <a:latin typeface="Times New Roman" charset="0"/>
                    <a:ea typeface="Times New Roman" charset="0"/>
                    <a:cs typeface="Times New Roman" charset="0"/>
                  </a:rPr>
                  <a:t>∝ </a:t>
                </a:r>
                <a:r>
                  <a:rPr lang="en-GB" sz="2400" dirty="0" smtClean="0">
                    <a:latin typeface="Times New Roman" charset="0"/>
                    <a:ea typeface="Times New Roman" charset="0"/>
                    <a:cs typeface="Times New Roman" charset="0"/>
                  </a:rPr>
                  <a:t>(4x10</a:t>
                </a:r>
                <a:r>
                  <a:rPr lang="en-GB" sz="2400" baseline="30000" dirty="0" smtClean="0">
                    <a:latin typeface="Times New Roman" charset="0"/>
                    <a:ea typeface="Times New Roman" charset="0"/>
                    <a:cs typeface="Times New Roman" charset="0"/>
                  </a:rPr>
                  <a:t>3</a:t>
                </a:r>
                <a:r>
                  <a:rPr lang="en-GB" sz="2400" dirty="0" smtClean="0">
                    <a:latin typeface="Times New Roman" charset="0"/>
                    <a:ea typeface="Times New Roman" charset="0"/>
                    <a:cs typeface="Times New Roman" charset="0"/>
                  </a:rPr>
                  <a:t>)</a:t>
                </a:r>
                <a:r>
                  <a:rPr lang="en-GB" sz="2400" baseline="30000" dirty="0" smtClean="0">
                    <a:latin typeface="Times New Roman" charset="0"/>
                    <a:ea typeface="Times New Roman" charset="0"/>
                    <a:cs typeface="Times New Roman" charset="0"/>
                  </a:rPr>
                  <a:t>2 	</a:t>
                </a:r>
                <a14:m>
                  <m:oMath xmlns:m="http://schemas.openxmlformats.org/officeDocument/2006/math">
                    <m:f>
                      <m:fPr>
                        <m:ctrlPr>
                          <a:rPr lang="en-GB" sz="2400" i="1" smtClean="0">
                            <a:latin typeface="Cambria Math" charset="0"/>
                            <a:ea typeface="Times New Roman" charset="0"/>
                            <a:cs typeface="Times New Roman" charset="0"/>
                          </a:rPr>
                        </m:ctrlPr>
                      </m:fPr>
                      <m:num>
                        <m:sSub>
                          <m:sSubPr>
                            <m:ctrlPr>
                              <a:rPr lang="en-GB" sz="2400" i="1" smtClean="0">
                                <a:latin typeface="Cambria Math" charset="0"/>
                                <a:ea typeface="Times New Roman" charset="0"/>
                                <a:cs typeface="Times New Roman" charset="0"/>
                              </a:rPr>
                            </m:ctrlPr>
                          </m:sSubPr>
                          <m:e>
                            <m:r>
                              <m:rPr>
                                <m:nor/>
                              </m:rPr>
                              <a:rPr lang="en-GB" sz="2400">
                                <a:latin typeface="Times New Roman" charset="0"/>
                                <a:ea typeface="Times New Roman" charset="0"/>
                                <a:cs typeface="Times New Roman" charset="0"/>
                              </a:rPr>
                              <m:t>ΔT</m:t>
                            </m:r>
                          </m:e>
                          <m:sub>
                            <m:r>
                              <a:rPr lang="en-GB" sz="2400" b="0" i="1" smtClean="0">
                                <a:latin typeface="Cambria Math" panose="02040503050406030204" pitchFamily="18" charset="0"/>
                                <a:ea typeface="Times New Roman" charset="0"/>
                                <a:cs typeface="Times New Roman" charset="0"/>
                              </a:rPr>
                              <m:t>𝑏</m:t>
                            </m:r>
                            <m:r>
                              <a:rPr lang="en-GB" sz="2400" b="0" i="1" smtClean="0">
                                <a:latin typeface="Cambria Math" panose="02040503050406030204" pitchFamily="18" charset="0"/>
                                <a:ea typeface="Times New Roman" charset="0"/>
                                <a:cs typeface="Times New Roman" charset="0"/>
                              </a:rPr>
                              <m:t> </m:t>
                            </m:r>
                          </m:sub>
                        </m:sSub>
                      </m:num>
                      <m:den>
                        <m:sSub>
                          <m:sSubPr>
                            <m:ctrlPr>
                              <a:rPr lang="en-GB" sz="2400" i="1" smtClean="0">
                                <a:latin typeface="Cambria Math" charset="0"/>
                                <a:ea typeface="Times New Roman" charset="0"/>
                                <a:cs typeface="Times New Roman" charset="0"/>
                              </a:rPr>
                            </m:ctrlPr>
                          </m:sSubPr>
                          <m:e>
                            <m:r>
                              <m:rPr>
                                <m:nor/>
                              </m:rPr>
                              <a:rPr lang="en-GB" sz="2400">
                                <a:latin typeface="Times New Roman" charset="0"/>
                                <a:ea typeface="Times New Roman" charset="0"/>
                                <a:cs typeface="Times New Roman" charset="0"/>
                              </a:rPr>
                              <m:t>ΔT</m:t>
                            </m:r>
                          </m:e>
                          <m:sub>
                            <m:r>
                              <a:rPr lang="en-GB" sz="2400" b="0" i="1" smtClean="0">
                                <a:latin typeface="Cambria Math" panose="02040503050406030204" pitchFamily="18" charset="0"/>
                                <a:ea typeface="Times New Roman" charset="0"/>
                                <a:cs typeface="Times New Roman" charset="0"/>
                              </a:rPr>
                              <m:t>𝑎</m:t>
                            </m:r>
                          </m:sub>
                        </m:sSub>
                      </m:den>
                    </m:f>
                    <m:r>
                      <a:rPr lang="en-GB" sz="2400" b="0" i="1" smtClean="0">
                        <a:latin typeface="Cambria Math" panose="02040503050406030204" pitchFamily="18" charset="0"/>
                        <a:ea typeface="Times New Roman" charset="0"/>
                        <a:cs typeface="Times New Roman" charset="0"/>
                      </a:rPr>
                      <m:t>=16 </m:t>
                    </m:r>
                    <m:r>
                      <a:rPr lang="en-GB" sz="2400" i="1" smtClean="0">
                        <a:latin typeface="Cambria Math" panose="02040503050406030204" pitchFamily="18" charset="0"/>
                        <a:ea typeface="Times New Roman" charset="0"/>
                        <a:cs typeface="Times New Roman" charset="0"/>
                      </a:rPr>
                      <m:t>  </m:t>
                    </m:r>
                  </m:oMath>
                </a14:m>
                <a:endParaRPr lang="en-GB" sz="2400" dirty="0">
                  <a:latin typeface="Times New Roman" charset="0"/>
                  <a:ea typeface="Times New Roman" charset="0"/>
                  <a:cs typeface="Times New Roman" charset="0"/>
                </a:endParaRPr>
              </a:p>
              <a:p>
                <a:endParaRPr lang="en-GB" sz="2400" baseline="-25000" dirty="0" smtClean="0">
                  <a:latin typeface="Times New Roman" charset="0"/>
                  <a:ea typeface="Times New Roman" charset="0"/>
                  <a:cs typeface="Times New Roman" charset="0"/>
                </a:endParaRPr>
              </a:p>
              <a:p>
                <a:endParaRPr lang="en-GB" sz="2400" baseline="-25000" dirty="0" smtClean="0">
                  <a:latin typeface="Times New Roman" charset="0"/>
                  <a:ea typeface="Times New Roman" charset="0"/>
                  <a:cs typeface="Times New Roman" charset="0"/>
                </a:endParaRPr>
              </a:p>
              <a:p>
                <a:r>
                  <a:rPr lang="en-GB" sz="2400" dirty="0" smtClean="0">
                    <a:latin typeface="Times New Roman" charset="0"/>
                    <a:ea typeface="Times New Roman" charset="0"/>
                    <a:cs typeface="Times New Roman" charset="0"/>
                  </a:rPr>
                  <a:t>500 molecules </a:t>
                </a:r>
                <a:r>
                  <a:rPr lang="en-GB" dirty="0" smtClean="0">
                    <a:latin typeface="Times New Roman" charset="0"/>
                    <a:ea typeface="Times New Roman" charset="0"/>
                    <a:cs typeface="Times New Roman" charset="0"/>
                  </a:rPr>
                  <a:t>(125 unit cells)</a:t>
                </a:r>
                <a:r>
                  <a:rPr lang="en-GB" sz="2400" dirty="0" smtClean="0">
                    <a:latin typeface="Times New Roman" charset="0"/>
                    <a:ea typeface="Times New Roman" charset="0"/>
                    <a:cs typeface="Times New Roman" charset="0"/>
                  </a:rPr>
                  <a:t>	</a:t>
                </a:r>
                <a:r>
                  <a:rPr lang="en-GB" sz="2400" dirty="0">
                    <a:latin typeface="Times New Roman" charset="0"/>
                    <a:ea typeface="Times New Roman" charset="0"/>
                    <a:cs typeface="Times New Roman" charset="0"/>
                  </a:rPr>
                  <a:t> </a:t>
                </a:r>
                <a:r>
                  <a:rPr lang="en-GB" sz="2400" dirty="0" smtClean="0">
                    <a:latin typeface="Times New Roman" charset="0"/>
                    <a:ea typeface="Times New Roman" charset="0"/>
                    <a:cs typeface="Times New Roman" charset="0"/>
                  </a:rPr>
                  <a:t>≈ 5x10</a:t>
                </a:r>
                <a:r>
                  <a:rPr lang="en-GB" sz="2400" baseline="30000" dirty="0" smtClean="0">
                    <a:latin typeface="Times New Roman" charset="0"/>
                    <a:ea typeface="Times New Roman" charset="0"/>
                    <a:cs typeface="Times New Roman" charset="0"/>
                  </a:rPr>
                  <a:t>5 </a:t>
                </a:r>
                <a:r>
                  <a:rPr lang="en-GB" sz="2400" dirty="0" smtClean="0">
                    <a:latin typeface="Times New Roman" charset="0"/>
                    <a:ea typeface="Times New Roman" charset="0"/>
                    <a:cs typeface="Times New Roman" charset="0"/>
                  </a:rPr>
                  <a:t>atoms 	</a:t>
                </a:r>
                <a:r>
                  <a:rPr lang="en-GB" sz="2400" dirty="0" err="1" smtClean="0">
                    <a:latin typeface="Times New Roman" charset="0"/>
                    <a:ea typeface="Times New Roman" charset="0"/>
                    <a:cs typeface="Times New Roman" charset="0"/>
                  </a:rPr>
                  <a:t>ΔT</a:t>
                </a:r>
                <a:r>
                  <a:rPr lang="en-GB" sz="2400" baseline="-25000" dirty="0" err="1" smtClean="0">
                    <a:latin typeface="Times New Roman" charset="0"/>
                    <a:ea typeface="Times New Roman" charset="0"/>
                    <a:cs typeface="Times New Roman" charset="0"/>
                  </a:rPr>
                  <a:t>c</a:t>
                </a:r>
                <a:r>
                  <a:rPr lang="en-GB" sz="2400" dirty="0" smtClean="0">
                    <a:latin typeface="Times New Roman" charset="0"/>
                    <a:ea typeface="Times New Roman" charset="0"/>
                    <a:cs typeface="Times New Roman" charset="0"/>
                  </a:rPr>
                  <a:t> </a:t>
                </a:r>
                <a:r>
                  <a:rPr lang="en-GB" sz="2400" dirty="0">
                    <a:latin typeface="Times New Roman" charset="0"/>
                    <a:ea typeface="Times New Roman" charset="0"/>
                    <a:cs typeface="Times New Roman" charset="0"/>
                  </a:rPr>
                  <a:t>∝ </a:t>
                </a:r>
                <a:r>
                  <a:rPr lang="en-GB" sz="2400" dirty="0" smtClean="0">
                    <a:latin typeface="Times New Roman" charset="0"/>
                    <a:ea typeface="Times New Roman" charset="0"/>
                    <a:cs typeface="Times New Roman" charset="0"/>
                  </a:rPr>
                  <a:t>(5x10</a:t>
                </a:r>
                <a:r>
                  <a:rPr lang="en-GB" sz="2400" baseline="30000" dirty="0" smtClean="0">
                    <a:latin typeface="Times New Roman" charset="0"/>
                    <a:ea typeface="Times New Roman" charset="0"/>
                    <a:cs typeface="Times New Roman" charset="0"/>
                  </a:rPr>
                  <a:t>5</a:t>
                </a:r>
                <a:r>
                  <a:rPr lang="en-GB" sz="2400" dirty="0" smtClean="0">
                    <a:latin typeface="Times New Roman" charset="0"/>
                    <a:ea typeface="Times New Roman" charset="0"/>
                    <a:cs typeface="Times New Roman" charset="0"/>
                  </a:rPr>
                  <a:t>)</a:t>
                </a:r>
                <a:r>
                  <a:rPr lang="en-GB" sz="2400" baseline="30000" dirty="0" smtClean="0">
                    <a:latin typeface="Times New Roman" charset="0"/>
                    <a:ea typeface="Times New Roman" charset="0"/>
                    <a:cs typeface="Times New Roman" charset="0"/>
                  </a:rPr>
                  <a:t>2</a:t>
                </a:r>
                <a:r>
                  <a:rPr lang="en-GB" sz="2400" dirty="0">
                    <a:latin typeface="Times New Roman" charset="0"/>
                    <a:ea typeface="Times New Roman" charset="0"/>
                    <a:cs typeface="Times New Roman" charset="0"/>
                  </a:rPr>
                  <a:t>	</a:t>
                </a:r>
                <a14:m>
                  <m:oMath xmlns:m="http://schemas.openxmlformats.org/officeDocument/2006/math">
                    <m:f>
                      <m:fPr>
                        <m:ctrlPr>
                          <a:rPr lang="en-GB" sz="2400" i="1">
                            <a:latin typeface="Cambria Math" charset="0"/>
                            <a:ea typeface="Times New Roman" charset="0"/>
                            <a:cs typeface="Times New Roman" charset="0"/>
                          </a:rPr>
                        </m:ctrlPr>
                      </m:fPr>
                      <m:num>
                        <m:sSub>
                          <m:sSubPr>
                            <m:ctrlPr>
                              <a:rPr lang="en-GB" sz="2400" i="1">
                                <a:latin typeface="Cambria Math" charset="0"/>
                                <a:ea typeface="Times New Roman" charset="0"/>
                                <a:cs typeface="Times New Roman" charset="0"/>
                              </a:rPr>
                            </m:ctrlPr>
                          </m:sSubPr>
                          <m:e>
                            <m:r>
                              <m:rPr>
                                <m:nor/>
                              </m:rPr>
                              <a:rPr lang="en-GB" sz="2400">
                                <a:latin typeface="Times New Roman" charset="0"/>
                                <a:ea typeface="Times New Roman" charset="0"/>
                                <a:cs typeface="Times New Roman" charset="0"/>
                              </a:rPr>
                              <m:t>ΔT</m:t>
                            </m:r>
                          </m:e>
                          <m:sub>
                            <m:r>
                              <a:rPr lang="en-GB" sz="2400" b="0" i="1" smtClean="0">
                                <a:latin typeface="Cambria Math" panose="02040503050406030204" pitchFamily="18" charset="0"/>
                                <a:ea typeface="Times New Roman" charset="0"/>
                                <a:cs typeface="Times New Roman" charset="0"/>
                              </a:rPr>
                              <m:t>𝑐</m:t>
                            </m:r>
                          </m:sub>
                        </m:sSub>
                      </m:num>
                      <m:den>
                        <m:sSub>
                          <m:sSubPr>
                            <m:ctrlPr>
                              <a:rPr lang="en-GB" sz="2400" i="1">
                                <a:latin typeface="Cambria Math" charset="0"/>
                                <a:ea typeface="Times New Roman" charset="0"/>
                                <a:cs typeface="Times New Roman" charset="0"/>
                              </a:rPr>
                            </m:ctrlPr>
                          </m:sSubPr>
                          <m:e>
                            <m:r>
                              <m:rPr>
                                <m:nor/>
                              </m:rPr>
                              <a:rPr lang="en-GB" sz="2400">
                                <a:latin typeface="Times New Roman" charset="0"/>
                                <a:ea typeface="Times New Roman" charset="0"/>
                                <a:cs typeface="Times New Roman" charset="0"/>
                              </a:rPr>
                              <m:t>ΔT</m:t>
                            </m:r>
                          </m:e>
                          <m:sub>
                            <m:r>
                              <a:rPr lang="en-GB" sz="2400" i="1">
                                <a:latin typeface="Cambria Math" panose="02040503050406030204" pitchFamily="18" charset="0"/>
                                <a:ea typeface="Times New Roman" charset="0"/>
                                <a:cs typeface="Times New Roman" charset="0"/>
                              </a:rPr>
                              <m:t>𝑎</m:t>
                            </m:r>
                          </m:sub>
                        </m:sSub>
                      </m:den>
                    </m:f>
                    <m:r>
                      <a:rPr lang="en-GB" sz="2400" i="1">
                        <a:latin typeface="Cambria Math" panose="02040503050406030204" pitchFamily="18" charset="0"/>
                        <a:ea typeface="Times New Roman" charset="0"/>
                        <a:cs typeface="Times New Roman" charset="0"/>
                      </a:rPr>
                      <m:t>=</m:t>
                    </m:r>
                  </m:oMath>
                </a14:m>
                <a:r>
                  <a:rPr lang="en-GB" sz="2400" dirty="0" smtClean="0">
                    <a:latin typeface="Times New Roman" charset="0"/>
                    <a:ea typeface="Times New Roman" charset="0"/>
                    <a:cs typeface="Times New Roman" charset="0"/>
                  </a:rPr>
                  <a:t> 25x10</a:t>
                </a:r>
                <a:r>
                  <a:rPr lang="en-GB" sz="2400" baseline="30000" dirty="0" smtClean="0">
                    <a:latin typeface="Times New Roman" charset="0"/>
                    <a:ea typeface="Times New Roman" charset="0"/>
                    <a:cs typeface="Times New Roman" charset="0"/>
                  </a:rPr>
                  <a:t>4</a:t>
                </a:r>
                <a:r>
                  <a:rPr lang="en-GB" sz="2400" dirty="0" smtClean="0">
                    <a:latin typeface="Times New Roman" charset="0"/>
                    <a:ea typeface="Times New Roman" charset="0"/>
                    <a:cs typeface="Times New Roman" charset="0"/>
                  </a:rPr>
                  <a:t>	</a:t>
                </a:r>
                <a:endParaRPr lang="en-GB" sz="2400" dirty="0">
                  <a:latin typeface="Times New Roman" charset="0"/>
                  <a:ea typeface="Times New Roman" charset="0"/>
                  <a:cs typeface="Times New Roman" charset="0"/>
                </a:endParaRPr>
              </a:p>
              <a:p>
                <a:endParaRPr lang="en-GB" sz="2400" dirty="0">
                  <a:latin typeface="Times New Roman" charset="0"/>
                  <a:ea typeface="Times New Roman" charset="0"/>
                  <a:cs typeface="Times New Roman"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52680" y="1535355"/>
                <a:ext cx="14167263" cy="3087768"/>
              </a:xfrm>
              <a:prstGeom prst="rect">
                <a:avLst/>
              </a:prstGeom>
              <a:blipFill>
                <a:blip r:embed="rId3"/>
                <a:stretch>
                  <a:fillRect l="-645" t="-1779"/>
                </a:stretch>
              </a:blipFill>
            </p:spPr>
            <p:txBody>
              <a:bodyPr/>
              <a:lstStyle/>
              <a:p>
                <a:r>
                  <a:rPr lang="en-GB">
                    <a:noFill/>
                  </a:rPr>
                  <a:t> </a:t>
                </a:r>
              </a:p>
            </p:txBody>
          </p:sp>
        </mc:Fallback>
      </mc:AlternateContent>
      <p:sp>
        <p:nvSpPr>
          <p:cNvPr id="11" name="Rectangle 10"/>
          <p:cNvSpPr/>
          <p:nvPr/>
        </p:nvSpPr>
        <p:spPr>
          <a:xfrm>
            <a:off x="380009" y="4741399"/>
            <a:ext cx="6605527" cy="1438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charset="0"/>
                <a:ea typeface="Times New Roman" charset="0"/>
                <a:cs typeface="Times New Roman" charset="0"/>
              </a:rPr>
              <a:t>Smallest bio-crystal analyzed </a:t>
            </a:r>
            <a:r>
              <a:rPr lang="nb-NO" sz="2400" b="1" dirty="0" smtClean="0">
                <a:solidFill>
                  <a:schemeClr val="tx1"/>
                </a:solidFill>
                <a:latin typeface="Times New Roman" charset="0"/>
                <a:ea typeface="Times New Roman" charset="0"/>
                <a:cs typeface="Times New Roman" charset="0"/>
              </a:rPr>
              <a:t>≈ 10</a:t>
            </a:r>
            <a:r>
              <a:rPr lang="nb-NO" sz="2400" b="1" baseline="30000" dirty="0" smtClean="0">
                <a:solidFill>
                  <a:schemeClr val="tx1"/>
                </a:solidFill>
                <a:latin typeface="Times New Roman" charset="0"/>
                <a:ea typeface="Times New Roman" charset="0"/>
                <a:cs typeface="Times New Roman" charset="0"/>
              </a:rPr>
              <a:t>4 </a:t>
            </a:r>
            <a:r>
              <a:rPr lang="nb-NO" sz="2400" b="1" dirty="0">
                <a:solidFill>
                  <a:schemeClr val="tx1"/>
                </a:solidFill>
                <a:latin typeface="Times New Roman" charset="0"/>
                <a:ea typeface="Times New Roman" charset="0"/>
                <a:cs typeface="Times New Roman" charset="0"/>
              </a:rPr>
              <a:t> </a:t>
            </a:r>
            <a:r>
              <a:rPr lang="nb-NO" sz="2400" b="1" dirty="0" smtClean="0">
                <a:solidFill>
                  <a:schemeClr val="tx1"/>
                </a:solidFill>
                <a:latin typeface="Times New Roman" charset="0"/>
                <a:ea typeface="Times New Roman" charset="0"/>
                <a:cs typeface="Times New Roman" charset="0"/>
              </a:rPr>
              <a:t>unit </a:t>
            </a:r>
            <a:r>
              <a:rPr lang="nb-NO" sz="2400" b="1" dirty="0" err="1" smtClean="0">
                <a:solidFill>
                  <a:schemeClr val="tx1"/>
                </a:solidFill>
                <a:latin typeface="Times New Roman" charset="0"/>
                <a:ea typeface="Times New Roman" charset="0"/>
                <a:cs typeface="Times New Roman" charset="0"/>
              </a:rPr>
              <a:t>cells</a:t>
            </a:r>
            <a:endParaRPr lang="en-US" sz="2400" b="1" baseline="30000" dirty="0">
              <a:solidFill>
                <a:schemeClr val="tx1"/>
              </a:solidFill>
              <a:latin typeface="Times New Roman" charset="0"/>
              <a:ea typeface="Times New Roman" charset="0"/>
              <a:cs typeface="Times New Roman" charset="0"/>
            </a:endParaRPr>
          </a:p>
        </p:txBody>
      </p:sp>
      <p:sp>
        <p:nvSpPr>
          <p:cNvPr id="12" name="TextBox 11"/>
          <p:cNvSpPr txBox="1"/>
          <p:nvPr/>
        </p:nvSpPr>
        <p:spPr>
          <a:xfrm>
            <a:off x="0" y="729768"/>
            <a:ext cx="12178390" cy="461665"/>
          </a:xfrm>
          <a:prstGeom prst="rect">
            <a:avLst/>
          </a:prstGeom>
          <a:noFill/>
        </p:spPr>
        <p:txBody>
          <a:bodyPr wrap="square" rtlCol="0">
            <a:spAutoFit/>
          </a:bodyPr>
          <a:lstStyle/>
          <a:p>
            <a:pPr algn="ctr"/>
            <a:r>
              <a:rPr lang="en-US" sz="2400" dirty="0" smtClean="0">
                <a:latin typeface="Times New Roman" charset="0"/>
                <a:ea typeface="Times New Roman" charset="0"/>
                <a:cs typeface="Times New Roman" charset="0"/>
              </a:rPr>
              <a:t>Simulations time </a:t>
            </a:r>
            <a:r>
              <a:rPr lang="en-GB" sz="2400" dirty="0">
                <a:latin typeface="Times New Roman" charset="0"/>
                <a:ea typeface="Times New Roman" charset="0"/>
                <a:cs typeface="Times New Roman" charset="0"/>
              </a:rPr>
              <a:t>∝</a:t>
            </a:r>
            <a:r>
              <a:rPr lang="en-US" sz="2400" dirty="0" smtClean="0">
                <a:latin typeface="Times New Roman" charset="0"/>
                <a:ea typeface="Times New Roman" charset="0"/>
                <a:cs typeface="Times New Roman" charset="0"/>
              </a:rPr>
              <a:t> (</a:t>
            </a:r>
            <a:r>
              <a:rPr lang="en-US" sz="2400" dirty="0" err="1" smtClean="0">
                <a:latin typeface="Times New Roman" charset="0"/>
                <a:ea typeface="Times New Roman" charset="0"/>
                <a:cs typeface="Times New Roman" charset="0"/>
              </a:rPr>
              <a:t>N</a:t>
            </a:r>
            <a:r>
              <a:rPr lang="en-US" sz="2400" baseline="-25000" dirty="0" err="1" smtClean="0">
                <a:latin typeface="Times New Roman" charset="0"/>
                <a:ea typeface="Times New Roman" charset="0"/>
                <a:cs typeface="Times New Roman" charset="0"/>
              </a:rPr>
              <a:t>atoms</a:t>
            </a:r>
            <a:r>
              <a:rPr lang="en-US" sz="2400" dirty="0" smtClean="0">
                <a:latin typeface="Times New Roman" charset="0"/>
                <a:ea typeface="Times New Roman" charset="0"/>
                <a:cs typeface="Times New Roman" charset="0"/>
              </a:rPr>
              <a:t>)Log(</a:t>
            </a:r>
            <a:r>
              <a:rPr lang="en-US" sz="2400" dirty="0" err="1" smtClean="0">
                <a:latin typeface="Times New Roman" charset="0"/>
                <a:ea typeface="Times New Roman" charset="0"/>
                <a:cs typeface="Times New Roman" charset="0"/>
              </a:rPr>
              <a:t>N</a:t>
            </a:r>
            <a:r>
              <a:rPr lang="en-US" sz="2400" baseline="-25000" dirty="0" err="1" smtClean="0">
                <a:latin typeface="Times New Roman" charset="0"/>
                <a:ea typeface="Times New Roman" charset="0"/>
                <a:cs typeface="Times New Roman" charset="0"/>
              </a:rPr>
              <a:t>atoms</a:t>
            </a:r>
            <a:r>
              <a:rPr lang="en-US" sz="2400" dirty="0" smtClean="0">
                <a:latin typeface="Times New Roman" charset="0"/>
                <a:ea typeface="Times New Roman" charset="0"/>
                <a:cs typeface="Times New Roman" charset="0"/>
              </a:rPr>
              <a:t>) , up to N</a:t>
            </a:r>
            <a:r>
              <a:rPr lang="en-US" sz="2400" baseline="-25000" dirty="0" smtClean="0">
                <a:latin typeface="Times New Roman" charset="0"/>
                <a:ea typeface="Times New Roman" charset="0"/>
                <a:cs typeface="Times New Roman" charset="0"/>
              </a:rPr>
              <a:t>atoms</a:t>
            </a:r>
            <a:r>
              <a:rPr lang="en-US" sz="2400" baseline="30000" dirty="0" smtClean="0">
                <a:latin typeface="Times New Roman" charset="0"/>
                <a:ea typeface="Times New Roman" charset="0"/>
                <a:cs typeface="Times New Roman" charset="0"/>
              </a:rPr>
              <a:t>2</a:t>
            </a:r>
            <a:endParaRPr lang="en-US" sz="2400" baseline="30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0955832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Risultati immagini per bri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58" y="1820529"/>
            <a:ext cx="11732284" cy="347889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olo 1"/>
          <p:cNvSpPr>
            <a:spLocks noGrp="1"/>
          </p:cNvSpPr>
          <p:nvPr>
            <p:ph type="title"/>
          </p:nvPr>
        </p:nvSpPr>
        <p:spPr>
          <a:xfrm>
            <a:off x="838200" y="915738"/>
            <a:ext cx="10515600" cy="1325563"/>
          </a:xfrm>
        </p:spPr>
        <p:txBody>
          <a:bodyPr>
            <a:normAutofit/>
          </a:bodyPr>
          <a:lstStyle/>
          <a:p>
            <a:pPr algn="ctr"/>
            <a:r>
              <a:rPr lang="it-IT" b="1" dirty="0" err="1" smtClean="0">
                <a:effectLst>
                  <a:outerShdw blurRad="38100" dist="38100" dir="2700000" algn="tl">
                    <a:srgbClr val="000000">
                      <a:alpha val="43137"/>
                    </a:srgbClr>
                  </a:outerShdw>
                </a:effectLst>
                <a:latin typeface="Times New Roman" charset="0"/>
                <a:ea typeface="Times New Roman" charset="0"/>
                <a:cs typeface="Times New Roman" charset="0"/>
              </a:rPr>
              <a:t>Experiments</a:t>
            </a:r>
            <a:r>
              <a:rPr lang="it-IT" b="1" dirty="0" smtClean="0">
                <a:effectLst>
                  <a:outerShdw blurRad="38100" dist="38100" dir="2700000" algn="tl">
                    <a:srgbClr val="000000">
                      <a:alpha val="43137"/>
                    </a:srgbClr>
                  </a:outerShdw>
                </a:effectLst>
                <a:latin typeface="Times New Roman" charset="0"/>
                <a:ea typeface="Times New Roman" charset="0"/>
                <a:cs typeface="Times New Roman" charset="0"/>
              </a:rPr>
              <a:t> and </a:t>
            </a:r>
            <a:r>
              <a:rPr lang="it-IT" b="1" dirty="0" err="1" smtClean="0">
                <a:effectLst>
                  <a:outerShdw blurRad="38100" dist="38100" dir="2700000" algn="tl">
                    <a:srgbClr val="000000">
                      <a:alpha val="43137"/>
                    </a:srgbClr>
                  </a:outerShdw>
                </a:effectLst>
                <a:latin typeface="Times New Roman" charset="0"/>
                <a:ea typeface="Times New Roman" charset="0"/>
                <a:cs typeface="Times New Roman" charset="0"/>
              </a:rPr>
              <a:t>theoretical</a:t>
            </a:r>
            <a:r>
              <a:rPr lang="it-IT" b="1" dirty="0" smtClean="0">
                <a:effectLst>
                  <a:outerShdw blurRad="38100" dist="38100" dir="2700000" algn="tl">
                    <a:srgbClr val="000000">
                      <a:alpha val="43137"/>
                    </a:srgbClr>
                  </a:outerShdw>
                </a:effectLst>
                <a:latin typeface="Times New Roman" charset="0"/>
                <a:ea typeface="Times New Roman" charset="0"/>
                <a:cs typeface="Times New Roman" charset="0"/>
              </a:rPr>
              <a:t> </a:t>
            </a:r>
            <a:r>
              <a:rPr lang="it-IT" b="1" dirty="0" err="1" smtClean="0">
                <a:effectLst>
                  <a:outerShdw blurRad="38100" dist="38100" dir="2700000" algn="tl">
                    <a:srgbClr val="000000">
                      <a:alpha val="43137"/>
                    </a:srgbClr>
                  </a:outerShdw>
                </a:effectLst>
                <a:latin typeface="Times New Roman" charset="0"/>
                <a:ea typeface="Times New Roman" charset="0"/>
                <a:cs typeface="Times New Roman" charset="0"/>
              </a:rPr>
              <a:t>calculations</a:t>
            </a:r>
            <a:r>
              <a:rPr lang="it-IT" b="1" dirty="0" smtClean="0">
                <a:effectLst>
                  <a:outerShdw blurRad="38100" dist="38100" dir="2700000" algn="tl">
                    <a:srgbClr val="000000">
                      <a:alpha val="43137"/>
                    </a:srgbClr>
                  </a:outerShdw>
                </a:effectLst>
                <a:latin typeface="Times New Roman" charset="0"/>
                <a:ea typeface="Times New Roman" charset="0"/>
                <a:cs typeface="Times New Roman" charset="0"/>
              </a:rPr>
              <a:t/>
            </a:r>
            <a:br>
              <a:rPr lang="it-IT" b="1" dirty="0" smtClean="0">
                <a:effectLst>
                  <a:outerShdw blurRad="38100" dist="38100" dir="2700000" algn="tl">
                    <a:srgbClr val="000000">
                      <a:alpha val="43137"/>
                    </a:srgbClr>
                  </a:outerShdw>
                </a:effectLst>
                <a:latin typeface="Times New Roman" charset="0"/>
                <a:ea typeface="Times New Roman" charset="0"/>
                <a:cs typeface="Times New Roman" charset="0"/>
              </a:rPr>
            </a:br>
            <a:r>
              <a:rPr lang="it-IT" b="1" dirty="0" smtClean="0">
                <a:effectLst>
                  <a:outerShdw blurRad="38100" dist="38100" dir="2700000" algn="tl">
                    <a:srgbClr val="000000">
                      <a:alpha val="43137"/>
                    </a:srgbClr>
                  </a:outerShdw>
                </a:effectLst>
                <a:latin typeface="Times New Roman" charset="0"/>
                <a:ea typeface="Times New Roman" charset="0"/>
                <a:cs typeface="Times New Roman" charset="0"/>
              </a:rPr>
              <a:t>A </a:t>
            </a:r>
            <a:r>
              <a:rPr lang="it-IT" b="1" dirty="0" err="1" smtClean="0">
                <a:effectLst>
                  <a:outerShdw blurRad="38100" dist="38100" dir="2700000" algn="tl">
                    <a:srgbClr val="000000">
                      <a:alpha val="43137"/>
                    </a:srgbClr>
                  </a:outerShdw>
                </a:effectLst>
                <a:latin typeface="Times New Roman" charset="0"/>
                <a:ea typeface="Times New Roman" charset="0"/>
                <a:cs typeface="Times New Roman" charset="0"/>
              </a:rPr>
              <a:t>synergic</a:t>
            </a:r>
            <a:r>
              <a:rPr lang="it-IT" b="1" dirty="0" smtClean="0">
                <a:effectLst>
                  <a:outerShdw blurRad="38100" dist="38100" dir="2700000" algn="tl">
                    <a:srgbClr val="000000">
                      <a:alpha val="43137"/>
                    </a:srgbClr>
                  </a:outerShdw>
                </a:effectLst>
                <a:latin typeface="Times New Roman" charset="0"/>
                <a:ea typeface="Times New Roman" charset="0"/>
                <a:cs typeface="Times New Roman" charset="0"/>
              </a:rPr>
              <a:t> </a:t>
            </a:r>
            <a:r>
              <a:rPr lang="it-IT" b="1" dirty="0" err="1" smtClean="0">
                <a:effectLst>
                  <a:outerShdw blurRad="38100" dist="38100" dir="2700000" algn="tl">
                    <a:srgbClr val="000000">
                      <a:alpha val="43137"/>
                    </a:srgbClr>
                  </a:outerShdw>
                </a:effectLst>
                <a:latin typeface="Times New Roman" charset="0"/>
                <a:ea typeface="Times New Roman" charset="0"/>
                <a:cs typeface="Times New Roman" charset="0"/>
              </a:rPr>
              <a:t>approach</a:t>
            </a:r>
            <a:endParaRPr lang="en-US" b="1" dirty="0">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3" name="Segnaposto contenuto 2"/>
          <p:cNvSpPr>
            <a:spLocks noGrp="1"/>
          </p:cNvSpPr>
          <p:nvPr>
            <p:ph idx="1"/>
          </p:nvPr>
        </p:nvSpPr>
        <p:spPr>
          <a:xfrm>
            <a:off x="109836" y="1851295"/>
            <a:ext cx="10515600" cy="4351338"/>
          </a:xfrm>
        </p:spPr>
        <p:txBody>
          <a:bodyPr>
            <a:normAutofit/>
          </a:bodyPr>
          <a:lstStyle/>
          <a:p>
            <a:endParaRPr lang="it-IT" dirty="0" smtClean="0">
              <a:solidFill>
                <a:schemeClr val="accent5"/>
              </a:solidFill>
            </a:endParaRPr>
          </a:p>
          <a:p>
            <a:endParaRPr lang="it-IT" dirty="0" smtClean="0">
              <a:solidFill>
                <a:schemeClr val="accent5"/>
              </a:solidFill>
            </a:endParaRPr>
          </a:p>
        </p:txBody>
      </p:sp>
      <p:sp>
        <p:nvSpPr>
          <p:cNvPr id="10" name="Freccia in giù 9"/>
          <p:cNvSpPr/>
          <p:nvPr/>
        </p:nvSpPr>
        <p:spPr>
          <a:xfrm>
            <a:off x="5512908" y="3460459"/>
            <a:ext cx="1179442" cy="19158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Picture 8" descr="ECM and Information Governance are not the s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3043" y="2478157"/>
            <a:ext cx="5565914" cy="1929641"/>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CasellaDiTesto 11"/>
          <p:cNvSpPr txBox="1"/>
          <p:nvPr/>
        </p:nvSpPr>
        <p:spPr>
          <a:xfrm>
            <a:off x="470315" y="2149343"/>
            <a:ext cx="2952060" cy="1569660"/>
          </a:xfrm>
          <a:prstGeom prst="rect">
            <a:avLst/>
          </a:prstGeom>
          <a:noFill/>
        </p:spPr>
        <p:txBody>
          <a:bodyPr wrap="square" rtlCol="0">
            <a:spAutoFit/>
          </a:bodyPr>
          <a:lstStyle/>
          <a:p>
            <a:r>
              <a:rPr lang="it-IT" sz="2400" dirty="0">
                <a:latin typeface="Times New Roman" charset="0"/>
                <a:ea typeface="Times New Roman" charset="0"/>
                <a:cs typeface="Times New Roman" charset="0"/>
              </a:rPr>
              <a:t>High-Performance </a:t>
            </a:r>
            <a:r>
              <a:rPr lang="it-IT" sz="2400" dirty="0" smtClean="0">
                <a:latin typeface="Times New Roman" charset="0"/>
                <a:ea typeface="Times New Roman" charset="0"/>
                <a:cs typeface="Times New Roman" charset="0"/>
              </a:rPr>
              <a:t>Computing</a:t>
            </a:r>
            <a:endParaRPr lang="it-IT" sz="2400" dirty="0">
              <a:latin typeface="Times New Roman" charset="0"/>
              <a:ea typeface="Times New Roman" charset="0"/>
              <a:cs typeface="Times New Roman" charset="0"/>
            </a:endParaRPr>
          </a:p>
          <a:p>
            <a:r>
              <a:rPr lang="it-IT" sz="2400" dirty="0" smtClean="0">
                <a:latin typeface="Times New Roman" charset="0"/>
                <a:ea typeface="Times New Roman" charset="0"/>
                <a:cs typeface="Times New Roman" charset="0"/>
              </a:rPr>
              <a:t>&amp; </a:t>
            </a:r>
            <a:r>
              <a:rPr lang="it-IT" sz="2400" dirty="0" err="1" smtClean="0">
                <a:latin typeface="Times New Roman" charset="0"/>
                <a:ea typeface="Times New Roman" charset="0"/>
                <a:cs typeface="Times New Roman" charset="0"/>
              </a:rPr>
              <a:t>theoretical</a:t>
            </a:r>
            <a:endParaRPr lang="it-IT" sz="2400" dirty="0">
              <a:latin typeface="Times New Roman" charset="0"/>
              <a:ea typeface="Times New Roman" charset="0"/>
              <a:cs typeface="Times New Roman" charset="0"/>
            </a:endParaRPr>
          </a:p>
          <a:p>
            <a:r>
              <a:rPr lang="it-IT" sz="2400" dirty="0" err="1">
                <a:latin typeface="Times New Roman" charset="0"/>
                <a:ea typeface="Times New Roman" charset="0"/>
                <a:cs typeface="Times New Roman" charset="0"/>
              </a:rPr>
              <a:t>models</a:t>
            </a:r>
            <a:endParaRPr lang="it-IT" sz="2400" dirty="0">
              <a:latin typeface="Times New Roman" charset="0"/>
              <a:ea typeface="Times New Roman" charset="0"/>
              <a:cs typeface="Times New Roman" charset="0"/>
            </a:endParaRPr>
          </a:p>
        </p:txBody>
      </p:sp>
      <p:sp>
        <p:nvSpPr>
          <p:cNvPr id="13" name="CasellaDiTesto 12"/>
          <p:cNvSpPr txBox="1"/>
          <p:nvPr/>
        </p:nvSpPr>
        <p:spPr>
          <a:xfrm>
            <a:off x="9398827" y="2277340"/>
            <a:ext cx="2438646" cy="1569660"/>
          </a:xfrm>
          <a:prstGeom prst="rect">
            <a:avLst/>
          </a:prstGeom>
          <a:noFill/>
        </p:spPr>
        <p:txBody>
          <a:bodyPr wrap="square" rtlCol="0">
            <a:spAutoFit/>
          </a:bodyPr>
          <a:lstStyle/>
          <a:p>
            <a:pPr algn="r"/>
            <a:r>
              <a:rPr lang="it-IT" sz="2400" dirty="0" err="1">
                <a:latin typeface="Times New Roman" charset="0"/>
                <a:ea typeface="Times New Roman" charset="0"/>
                <a:cs typeface="Times New Roman" charset="0"/>
              </a:rPr>
              <a:t>Brilliant</a:t>
            </a:r>
            <a:r>
              <a:rPr lang="it-IT" sz="2400" dirty="0">
                <a:latin typeface="Times New Roman" charset="0"/>
                <a:ea typeface="Times New Roman" charset="0"/>
                <a:cs typeface="Times New Roman" charset="0"/>
              </a:rPr>
              <a:t> X-</a:t>
            </a:r>
            <a:r>
              <a:rPr lang="it-IT" sz="2400" dirty="0" err="1">
                <a:latin typeface="Times New Roman" charset="0"/>
                <a:ea typeface="Times New Roman" charset="0"/>
                <a:cs typeface="Times New Roman" charset="0"/>
              </a:rPr>
              <a:t>rays</a:t>
            </a:r>
            <a:endParaRPr lang="it-IT" sz="2400" dirty="0">
              <a:latin typeface="Times New Roman" charset="0"/>
              <a:ea typeface="Times New Roman" charset="0"/>
              <a:cs typeface="Times New Roman" charset="0"/>
            </a:endParaRPr>
          </a:p>
          <a:p>
            <a:pPr algn="r"/>
            <a:r>
              <a:rPr lang="it-IT" sz="2400" dirty="0">
                <a:latin typeface="Times New Roman" charset="0"/>
                <a:ea typeface="Times New Roman" charset="0"/>
                <a:cs typeface="Times New Roman" charset="0"/>
              </a:rPr>
              <a:t>(</a:t>
            </a:r>
            <a:r>
              <a:rPr lang="it-IT" sz="2400" dirty="0" err="1">
                <a:latin typeface="Times New Roman" charset="0"/>
                <a:ea typeface="Times New Roman" charset="0"/>
                <a:cs typeface="Times New Roman" charset="0"/>
              </a:rPr>
              <a:t>Synchrotrons</a:t>
            </a:r>
            <a:r>
              <a:rPr lang="it-IT" sz="2400" dirty="0">
                <a:latin typeface="Times New Roman" charset="0"/>
                <a:ea typeface="Times New Roman" charset="0"/>
                <a:cs typeface="Times New Roman" charset="0"/>
              </a:rPr>
              <a:t> &amp; Free </a:t>
            </a:r>
            <a:r>
              <a:rPr lang="it-IT" sz="2400" dirty="0" smtClean="0">
                <a:latin typeface="Times New Roman" charset="0"/>
                <a:ea typeface="Times New Roman" charset="0"/>
                <a:cs typeface="Times New Roman" charset="0"/>
              </a:rPr>
              <a:t>Electron </a:t>
            </a:r>
            <a:r>
              <a:rPr lang="it-IT" sz="2400" dirty="0" err="1" smtClean="0">
                <a:latin typeface="Times New Roman" charset="0"/>
                <a:ea typeface="Times New Roman" charset="0"/>
                <a:cs typeface="Times New Roman" charset="0"/>
              </a:rPr>
              <a:t>Lasers</a:t>
            </a:r>
            <a:r>
              <a:rPr lang="it-IT" sz="2400" dirty="0" smtClean="0">
                <a:latin typeface="Times New Roman" charset="0"/>
                <a:ea typeface="Times New Roman" charset="0"/>
                <a:cs typeface="Times New Roman" charset="0"/>
              </a:rPr>
              <a:t>)</a:t>
            </a:r>
            <a:endParaRPr lang="it-IT" sz="2400" dirty="0">
              <a:latin typeface="Times New Roman" charset="0"/>
              <a:ea typeface="Times New Roman" charset="0"/>
              <a:cs typeface="Times New Roman" charset="0"/>
            </a:endParaRPr>
          </a:p>
        </p:txBody>
      </p:sp>
      <p:sp>
        <p:nvSpPr>
          <p:cNvPr id="14" name="CasellaDiTesto 13"/>
          <p:cNvSpPr txBox="1"/>
          <p:nvPr/>
        </p:nvSpPr>
        <p:spPr>
          <a:xfrm>
            <a:off x="3773715" y="5376283"/>
            <a:ext cx="4789714" cy="1200329"/>
          </a:xfrm>
          <a:prstGeom prst="rect">
            <a:avLst/>
          </a:prstGeom>
          <a:noFill/>
        </p:spPr>
        <p:txBody>
          <a:bodyPr wrap="square" rtlCol="0">
            <a:spAutoFit/>
          </a:bodyPr>
          <a:lstStyle/>
          <a:p>
            <a:pPr algn="ctr"/>
            <a:r>
              <a:rPr lang="it-IT" sz="2400" b="1" i="1" dirty="0" err="1" smtClean="0">
                <a:latin typeface="Times New Roman" charset="0"/>
                <a:ea typeface="Times New Roman" charset="0"/>
                <a:cs typeface="Times New Roman" charset="0"/>
              </a:rPr>
              <a:t>Protein</a:t>
            </a:r>
            <a:r>
              <a:rPr lang="it-IT" sz="2400" b="1" i="1" dirty="0" smtClean="0">
                <a:latin typeface="Times New Roman" charset="0"/>
                <a:ea typeface="Times New Roman" charset="0"/>
                <a:cs typeface="Times New Roman" charset="0"/>
              </a:rPr>
              <a:t> </a:t>
            </a:r>
            <a:r>
              <a:rPr lang="it-IT" sz="2400" b="1" i="1" dirty="0" err="1" smtClean="0">
                <a:latin typeface="Times New Roman" charset="0"/>
                <a:ea typeface="Times New Roman" charset="0"/>
                <a:cs typeface="Times New Roman" charset="0"/>
              </a:rPr>
              <a:t>structure</a:t>
            </a:r>
            <a:r>
              <a:rPr lang="it-IT" sz="2400" b="1" i="1" dirty="0" smtClean="0">
                <a:latin typeface="Times New Roman" charset="0"/>
                <a:ea typeface="Times New Roman" charset="0"/>
                <a:cs typeface="Times New Roman" charset="0"/>
              </a:rPr>
              <a:t> and </a:t>
            </a:r>
            <a:r>
              <a:rPr lang="it-IT" sz="2400" b="1" i="1" dirty="0" err="1" smtClean="0">
                <a:latin typeface="Times New Roman" charset="0"/>
                <a:ea typeface="Times New Roman" charset="0"/>
                <a:cs typeface="Times New Roman" charset="0"/>
              </a:rPr>
              <a:t>dynamics</a:t>
            </a:r>
            <a:endParaRPr lang="it-IT" sz="2400" b="1" i="1" dirty="0" smtClean="0">
              <a:latin typeface="Times New Roman" charset="0"/>
              <a:ea typeface="Times New Roman" charset="0"/>
              <a:cs typeface="Times New Roman" charset="0"/>
            </a:endParaRPr>
          </a:p>
          <a:p>
            <a:pPr algn="ctr"/>
            <a:r>
              <a:rPr lang="it-IT" sz="2400" b="1" i="1" dirty="0" smtClean="0">
                <a:latin typeface="Times New Roman" charset="0"/>
                <a:ea typeface="Times New Roman" charset="0"/>
                <a:cs typeface="Times New Roman" charset="0"/>
              </a:rPr>
              <a:t>Comprehensive </a:t>
            </a:r>
            <a:r>
              <a:rPr lang="it-IT" sz="2400" b="1" i="1" dirty="0" err="1">
                <a:latin typeface="Times New Roman" charset="0"/>
                <a:ea typeface="Times New Roman" charset="0"/>
                <a:cs typeface="Times New Roman" charset="0"/>
              </a:rPr>
              <a:t>picture</a:t>
            </a:r>
            <a:r>
              <a:rPr lang="it-IT" sz="2400" b="1" i="1" dirty="0">
                <a:latin typeface="Times New Roman" charset="0"/>
                <a:ea typeface="Times New Roman" charset="0"/>
                <a:cs typeface="Times New Roman" charset="0"/>
              </a:rPr>
              <a:t> of </a:t>
            </a:r>
            <a:r>
              <a:rPr lang="it-IT" sz="2400" b="1" i="1" dirty="0" err="1">
                <a:latin typeface="Times New Roman" charset="0"/>
                <a:ea typeface="Times New Roman" charset="0"/>
                <a:cs typeface="Times New Roman" charset="0"/>
              </a:rPr>
              <a:t>complex</a:t>
            </a:r>
            <a:r>
              <a:rPr lang="it-IT" sz="2400" b="1" i="1" dirty="0">
                <a:latin typeface="Times New Roman" charset="0"/>
                <a:ea typeface="Times New Roman" charset="0"/>
                <a:cs typeface="Times New Roman" charset="0"/>
              </a:rPr>
              <a:t> </a:t>
            </a:r>
            <a:r>
              <a:rPr lang="it-IT" sz="2400" b="1" i="1" dirty="0" err="1">
                <a:latin typeface="Times New Roman" charset="0"/>
                <a:ea typeface="Times New Roman" charset="0"/>
                <a:cs typeface="Times New Roman" charset="0"/>
              </a:rPr>
              <a:t>phenomena</a:t>
            </a:r>
            <a:endParaRPr lang="it-IT" sz="2400" b="1" i="1" dirty="0">
              <a:latin typeface="Times New Roman" charset="0"/>
              <a:ea typeface="Times New Roman" charset="0"/>
              <a:cs typeface="Times New Roman" charset="0"/>
            </a:endParaRPr>
          </a:p>
        </p:txBody>
      </p:sp>
      <p:pic>
        <p:nvPicPr>
          <p:cNvPr id="15" name="Picture 2" descr="Machin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50" y="4511141"/>
            <a:ext cx="2564823" cy="1511834"/>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6" descr="Risultati immagini per free electron las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007798" y="4524891"/>
            <a:ext cx="2536502" cy="1498084"/>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Rettangolo 16"/>
          <p:cNvSpPr/>
          <p:nvPr/>
        </p:nvSpPr>
        <p:spPr>
          <a:xfrm>
            <a:off x="4217728" y="2362373"/>
            <a:ext cx="3603872" cy="461665"/>
          </a:xfrm>
          <a:prstGeom prst="rect">
            <a:avLst/>
          </a:prstGeom>
        </p:spPr>
        <p:txBody>
          <a:bodyPr wrap="none">
            <a:spAutoFit/>
          </a:bodyPr>
          <a:lstStyle/>
          <a:p>
            <a:r>
              <a:rPr lang="it-IT" sz="2400" b="1" dirty="0" err="1">
                <a:solidFill>
                  <a:prstClr val="white"/>
                </a:solidFill>
              </a:rPr>
              <a:t>Connecting</a:t>
            </a:r>
            <a:r>
              <a:rPr lang="it-IT" sz="2400" b="1" dirty="0">
                <a:solidFill>
                  <a:prstClr val="white"/>
                </a:solidFill>
              </a:rPr>
              <a:t> </a:t>
            </a:r>
            <a:r>
              <a:rPr lang="it-IT" sz="2400" b="1" dirty="0" err="1">
                <a:solidFill>
                  <a:prstClr val="white"/>
                </a:solidFill>
              </a:rPr>
              <a:t>two</a:t>
            </a:r>
            <a:r>
              <a:rPr lang="it-IT" sz="2400" b="1" dirty="0">
                <a:solidFill>
                  <a:prstClr val="white"/>
                </a:solidFill>
              </a:rPr>
              <a:t> </a:t>
            </a:r>
            <a:r>
              <a:rPr lang="it-IT" sz="2400" b="1" dirty="0" err="1">
                <a:solidFill>
                  <a:prstClr val="white"/>
                </a:solidFill>
              </a:rPr>
              <a:t>worlds</a:t>
            </a:r>
            <a:endParaRPr lang="it-IT" b="1" dirty="0"/>
          </a:p>
        </p:txBody>
      </p:sp>
      <p:sp>
        <p:nvSpPr>
          <p:cNvPr id="18" name="AutoShape 4" descr="Risultati immagini per worlds"/>
          <p:cNvSpPr>
            <a:spLocks noChangeAspect="1" noChangeArrowheads="1"/>
          </p:cNvSpPr>
          <p:nvPr/>
        </p:nvSpPr>
        <p:spPr bwMode="auto">
          <a:xfrm>
            <a:off x="5943600" y="327660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 name="AutoShape 6" descr="Risultati immagini per worlds"/>
          <p:cNvSpPr>
            <a:spLocks noChangeAspect="1" noChangeArrowheads="1"/>
          </p:cNvSpPr>
          <p:nvPr/>
        </p:nvSpPr>
        <p:spPr bwMode="auto">
          <a:xfrm>
            <a:off x="6096000" y="342900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cxnSp>
        <p:nvCxnSpPr>
          <p:cNvPr id="21"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p>
            <a:r>
              <a:rPr lang="it-IT" smtClean="0"/>
              <a:t>04/04/18</a:t>
            </a:r>
            <a:endParaRPr lang="en-US"/>
          </a:p>
        </p:txBody>
      </p:sp>
      <p:sp>
        <p:nvSpPr>
          <p:cNvPr id="5" name="Slide Number Placeholder 4"/>
          <p:cNvSpPr>
            <a:spLocks noGrp="1"/>
          </p:cNvSpPr>
          <p:nvPr>
            <p:ph type="sldNum" sz="quarter" idx="12"/>
          </p:nvPr>
        </p:nvSpPr>
        <p:spPr/>
        <p:txBody>
          <a:bodyPr/>
          <a:lstStyle/>
          <a:p>
            <a:fld id="{3E2C805A-53F6-E646-A211-CDCC79B0086A}" type="slidenum">
              <a:rPr lang="en-US" smtClean="0"/>
              <a:t>1</a:t>
            </a:fld>
            <a:endParaRPr lang="en-US"/>
          </a:p>
        </p:txBody>
      </p:sp>
    </p:spTree>
    <p:extLst>
      <p:ext uri="{BB962C8B-B14F-4D97-AF65-F5344CB8AC3E}">
        <p14:creationId xmlns:p14="http://schemas.microsoft.com/office/powerpoint/2010/main" val="1838522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ttangolo 5"/>
          <p:cNvSpPr/>
          <p:nvPr/>
        </p:nvSpPr>
        <p:spPr>
          <a:xfrm>
            <a:off x="0" y="3607"/>
            <a:ext cx="12178390" cy="507821"/>
          </a:xfrm>
          <a:prstGeom prst="rect">
            <a:avLst/>
          </a:prstGeom>
        </p:spPr>
        <p:txBody>
          <a:bodyPr wrap="square" lIns="91431" tIns="45715" rIns="91431" bIns="45715">
            <a:spAutoFit/>
          </a:bodyPr>
          <a:lstStyle/>
          <a:p>
            <a:pPr algn="ctr">
              <a:defRPr/>
            </a:pPr>
            <a:r>
              <a:rPr lang="is-IS" sz="2700" b="1" dirty="0" smtClean="0">
                <a:latin typeface="Times New Roman" charset="0"/>
                <a:ea typeface="Times New Roman" charset="0"/>
                <a:cs typeface="Times New Roman" charset="0"/>
              </a:rPr>
              <a:t>Coarse </a:t>
            </a:r>
            <a:r>
              <a:rPr lang="is-IS" sz="2700" b="1" dirty="0">
                <a:latin typeface="Times New Roman" charset="0"/>
                <a:ea typeface="Times New Roman" charset="0"/>
                <a:cs typeface="Times New Roman" charset="0"/>
              </a:rPr>
              <a:t>Grained </a:t>
            </a:r>
            <a:r>
              <a:rPr lang="is-IS" sz="2700" b="1" dirty="0" smtClean="0">
                <a:latin typeface="Times New Roman" charset="0"/>
                <a:ea typeface="Times New Roman" charset="0"/>
                <a:cs typeface="Times New Roman" charset="0"/>
              </a:rPr>
              <a:t>MD strategy</a:t>
            </a:r>
            <a:endParaRPr lang="en-US" sz="2700" b="1" dirty="0">
              <a:latin typeface="Times New Roman" charset="0"/>
              <a:ea typeface="Times New Roman" charset="0"/>
              <a:cs typeface="Times New Roman" charset="0"/>
            </a:endParaRPr>
          </a:p>
        </p:txBody>
      </p:sp>
      <p:grpSp>
        <p:nvGrpSpPr>
          <p:cNvPr id="53" name="Group 52"/>
          <p:cNvGrpSpPr/>
          <p:nvPr/>
        </p:nvGrpSpPr>
        <p:grpSpPr>
          <a:xfrm>
            <a:off x="2234743" y="2150294"/>
            <a:ext cx="6096000" cy="3969373"/>
            <a:chOff x="-1492820" y="2350812"/>
            <a:chExt cx="6096000" cy="4163184"/>
          </a:xfrm>
        </p:grpSpPr>
        <p:sp>
          <p:nvSpPr>
            <p:cNvPr id="52" name="Rectangle 51"/>
            <p:cNvSpPr/>
            <p:nvPr/>
          </p:nvSpPr>
          <p:spPr>
            <a:xfrm>
              <a:off x="-40651" y="2350812"/>
              <a:ext cx="3102700" cy="4163184"/>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26606" t="11023" r="21394" b="13832"/>
            <a:stretch/>
          </p:blipFill>
          <p:spPr>
            <a:xfrm>
              <a:off x="350214" y="2601294"/>
              <a:ext cx="2389327" cy="2138679"/>
            </a:xfrm>
            <a:prstGeom prst="rect">
              <a:avLst/>
            </a:prstGeom>
          </p:spPr>
        </p:pic>
        <p:sp>
          <p:nvSpPr>
            <p:cNvPr id="48" name="Rectangle 47"/>
            <p:cNvSpPr/>
            <p:nvPr/>
          </p:nvSpPr>
          <p:spPr>
            <a:xfrm>
              <a:off x="-1492820" y="4931142"/>
              <a:ext cx="6096000" cy="1476964"/>
            </a:xfrm>
            <a:prstGeom prst="rect">
              <a:avLst/>
            </a:prstGeom>
          </p:spPr>
          <p:txBody>
            <a:bodyPr>
              <a:spAutoFit/>
            </a:bodyPr>
            <a:lstStyle/>
            <a:p>
              <a:pPr algn="ctr"/>
              <a:r>
                <a:rPr lang="en-US" sz="2400" b="1" dirty="0" smtClean="0">
                  <a:latin typeface="Times New Roman" charset="0"/>
                  <a:ea typeface="Times New Roman" charset="0"/>
                  <a:cs typeface="Times New Roman" charset="0"/>
                </a:rPr>
                <a:t>Number </a:t>
              </a:r>
              <a:r>
                <a:rPr lang="en-US" sz="2400" b="1" dirty="0">
                  <a:latin typeface="Times New Roman" charset="0"/>
                  <a:ea typeface="Times New Roman" charset="0"/>
                  <a:cs typeface="Times New Roman" charset="0"/>
                </a:rPr>
                <a:t>of entities:</a:t>
              </a:r>
            </a:p>
            <a:p>
              <a:pPr algn="ctr"/>
              <a:r>
                <a:rPr lang="en-US" sz="2400" b="1" dirty="0">
                  <a:solidFill>
                    <a:srgbClr val="224AFC"/>
                  </a:solidFill>
                  <a:latin typeface="Times New Roman" charset="0"/>
                  <a:ea typeface="Times New Roman" charset="0"/>
                  <a:cs typeface="Times New Roman" charset="0"/>
                </a:rPr>
                <a:t>CG: 180K beads</a:t>
              </a:r>
              <a:endParaRPr lang="en-US" sz="2400" b="1" dirty="0">
                <a:solidFill>
                  <a:srgbClr val="FF0000"/>
                </a:solidFill>
                <a:latin typeface="Times New Roman" charset="0"/>
                <a:ea typeface="Times New Roman" charset="0"/>
                <a:cs typeface="Times New Roman" charset="0"/>
              </a:endParaRPr>
            </a:p>
            <a:p>
              <a:pPr algn="ctr"/>
              <a:r>
                <a:rPr lang="en-US" sz="2400" b="1" dirty="0">
                  <a:solidFill>
                    <a:srgbClr val="FF0000"/>
                  </a:solidFill>
                  <a:latin typeface="Times New Roman" charset="0"/>
                  <a:ea typeface="Times New Roman" charset="0"/>
                  <a:cs typeface="Times New Roman" charset="0"/>
                </a:rPr>
                <a:t>AA: 1.3M atoms</a:t>
              </a:r>
            </a:p>
            <a:p>
              <a:pPr algn="ctr"/>
              <a:endParaRPr lang="en-US" sz="1351" dirty="0"/>
            </a:p>
          </p:txBody>
        </p:sp>
      </p:grpSp>
      <p:grpSp>
        <p:nvGrpSpPr>
          <p:cNvPr id="5" name="Group 4"/>
          <p:cNvGrpSpPr/>
          <p:nvPr/>
        </p:nvGrpSpPr>
        <p:grpSpPr>
          <a:xfrm>
            <a:off x="7008165" y="840824"/>
            <a:ext cx="5472545" cy="5591040"/>
            <a:chOff x="7005123" y="391212"/>
            <a:chExt cx="5472545" cy="5591040"/>
          </a:xfrm>
        </p:grpSpPr>
        <p:sp>
          <p:nvSpPr>
            <p:cNvPr id="43" name="TextBox 42"/>
            <p:cNvSpPr txBox="1"/>
            <p:nvPr/>
          </p:nvSpPr>
          <p:spPr>
            <a:xfrm>
              <a:off x="7005123" y="5520587"/>
              <a:ext cx="4972519" cy="461665"/>
            </a:xfrm>
            <a:prstGeom prst="rect">
              <a:avLst/>
            </a:prstGeom>
            <a:noFill/>
          </p:spPr>
          <p:txBody>
            <a:bodyPr wrap="square" rtlCol="0">
              <a:spAutoFit/>
            </a:bodyPr>
            <a:lstStyle/>
            <a:p>
              <a:pPr algn="ctr"/>
              <a:r>
                <a:rPr lang="en-US" sz="1200" dirty="0">
                  <a:latin typeface="Times New Roman" charset="0"/>
                  <a:ea typeface="Times New Roman" charset="0"/>
                  <a:cs typeface="Times New Roman" charset="0"/>
                </a:rPr>
                <a:t>Simulations are performed on </a:t>
              </a:r>
              <a:r>
                <a:rPr lang="en-US" sz="1200" b="1" dirty="0">
                  <a:latin typeface="Times New Roman" charset="0"/>
                  <a:ea typeface="Times New Roman" charset="0"/>
                  <a:cs typeface="Times New Roman" charset="0"/>
                </a:rPr>
                <a:t>Intel Xeon E5-2697 v4 (</a:t>
              </a:r>
              <a:r>
                <a:rPr lang="en-US" sz="1200" b="1" dirty="0" err="1">
                  <a:latin typeface="Times New Roman" charset="0"/>
                  <a:ea typeface="Times New Roman" charset="0"/>
                  <a:cs typeface="Times New Roman" charset="0"/>
                </a:rPr>
                <a:t>Broadwell</a:t>
              </a:r>
              <a:r>
                <a:rPr lang="en-US" sz="1200" b="1" dirty="0">
                  <a:latin typeface="Times New Roman" charset="0"/>
                  <a:ea typeface="Times New Roman" charset="0"/>
                  <a:cs typeface="Times New Roman" charset="0"/>
                </a:rPr>
                <a:t>) at 2.30 GHz</a:t>
              </a:r>
              <a:r>
                <a:rPr lang="en-US" sz="1200" dirty="0">
                  <a:latin typeface="Times New Roman" charset="0"/>
                  <a:ea typeface="Times New Roman" charset="0"/>
                  <a:cs typeface="Times New Roman" charset="0"/>
                </a:rPr>
                <a:t> with GROMACS 5.1.2 version</a:t>
              </a:r>
            </a:p>
          </p:txBody>
        </p:sp>
        <p:grpSp>
          <p:nvGrpSpPr>
            <p:cNvPr id="51" name="Group 50"/>
            <p:cNvGrpSpPr/>
            <p:nvPr/>
          </p:nvGrpSpPr>
          <p:grpSpPr>
            <a:xfrm>
              <a:off x="7005123" y="391212"/>
              <a:ext cx="5472545" cy="5555224"/>
              <a:chOff x="6900957" y="1189974"/>
              <a:chExt cx="5472545" cy="5555224"/>
            </a:xfrm>
          </p:grpSpPr>
          <p:sp>
            <p:nvSpPr>
              <p:cNvPr id="36" name="Rectangle 35"/>
              <p:cNvSpPr/>
              <p:nvPr/>
            </p:nvSpPr>
            <p:spPr>
              <a:xfrm>
                <a:off x="6900957" y="1237099"/>
                <a:ext cx="5110939" cy="5508099"/>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grpSp>
            <p:nvGrpSpPr>
              <p:cNvPr id="23" name="Group 22"/>
              <p:cNvGrpSpPr/>
              <p:nvPr/>
            </p:nvGrpSpPr>
            <p:grpSpPr>
              <a:xfrm>
                <a:off x="7025647" y="1189974"/>
                <a:ext cx="5347855" cy="4665137"/>
                <a:chOff x="428973" y="1719708"/>
                <a:chExt cx="4819070" cy="4974419"/>
              </a:xfrm>
            </p:grpSpPr>
            <p:grpSp>
              <p:nvGrpSpPr>
                <p:cNvPr id="24" name="Group 23"/>
                <p:cNvGrpSpPr/>
                <p:nvPr/>
              </p:nvGrpSpPr>
              <p:grpSpPr>
                <a:xfrm>
                  <a:off x="428973" y="2033007"/>
                  <a:ext cx="4348662" cy="4661120"/>
                  <a:chOff x="2257773" y="719360"/>
                  <a:chExt cx="4348662" cy="4661120"/>
                </a:xfrm>
              </p:grpSpPr>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b="55725"/>
                  <a:stretch/>
                </p:blipFill>
                <p:spPr>
                  <a:xfrm>
                    <a:off x="2257773" y="719360"/>
                    <a:ext cx="4348662" cy="1903782"/>
                  </a:xfrm>
                  <a:prstGeom prst="rect">
                    <a:avLst/>
                  </a:prstGeom>
                </p:spPr>
              </p:pic>
              <p:sp>
                <p:nvSpPr>
                  <p:cNvPr id="27" name="TextBox 26"/>
                  <p:cNvSpPr txBox="1"/>
                  <p:nvPr/>
                </p:nvSpPr>
                <p:spPr>
                  <a:xfrm>
                    <a:off x="5920573" y="2147467"/>
                    <a:ext cx="465883" cy="320113"/>
                  </a:xfrm>
                  <a:prstGeom prst="rect">
                    <a:avLst/>
                  </a:prstGeom>
                  <a:noFill/>
                  <a:ln w="3175">
                    <a:solidFill>
                      <a:schemeClr val="tx1"/>
                    </a:solidFill>
                  </a:ln>
                </p:spPr>
                <p:txBody>
                  <a:bodyPr wrap="square" rtlCol="0">
                    <a:spAutoFit/>
                  </a:bodyPr>
                  <a:lstStyle/>
                  <a:p>
                    <a:pPr algn="ctr"/>
                    <a:r>
                      <a:rPr lang="en-US" sz="1351" b="1" dirty="0">
                        <a:solidFill>
                          <a:srgbClr val="224AFC"/>
                        </a:solidFill>
                      </a:rPr>
                      <a:t>CG</a:t>
                    </a:r>
                  </a:p>
                </p:txBody>
              </p:sp>
              <p:sp>
                <p:nvSpPr>
                  <p:cNvPr id="28" name="Rectangle 27"/>
                  <p:cNvSpPr/>
                  <p:nvPr/>
                </p:nvSpPr>
                <p:spPr>
                  <a:xfrm>
                    <a:off x="2694490" y="4683716"/>
                    <a:ext cx="3893785" cy="11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9" name="Rectangle 28"/>
                  <p:cNvSpPr/>
                  <p:nvPr/>
                </p:nvSpPr>
                <p:spPr>
                  <a:xfrm>
                    <a:off x="2694490" y="2595355"/>
                    <a:ext cx="3893785" cy="11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30" name="Picture 29"/>
                  <p:cNvPicPr>
                    <a:picLocks noChangeAspect="1"/>
                  </p:cNvPicPr>
                  <p:nvPr/>
                </p:nvPicPr>
                <p:blipFill rotWithShape="1">
                  <a:blip r:embed="rId4">
                    <a:extLst>
                      <a:ext uri="{28A0092B-C50C-407E-A947-70E740481C1C}">
                        <a14:useLocalDpi xmlns:a14="http://schemas.microsoft.com/office/drawing/2010/main" val="0"/>
                      </a:ext>
                    </a:extLst>
                  </a:blip>
                  <a:srcRect t="49852" b="7230"/>
                  <a:stretch/>
                </p:blipFill>
                <p:spPr>
                  <a:xfrm>
                    <a:off x="2257773" y="3051180"/>
                    <a:ext cx="4348662" cy="1845445"/>
                  </a:xfrm>
                  <a:prstGeom prst="rect">
                    <a:avLst/>
                  </a:prstGeom>
                </p:spPr>
              </p:pic>
              <p:sp>
                <p:nvSpPr>
                  <p:cNvPr id="33" name="TextBox 32"/>
                  <p:cNvSpPr txBox="1"/>
                  <p:nvPr/>
                </p:nvSpPr>
                <p:spPr>
                  <a:xfrm>
                    <a:off x="2257773" y="4881854"/>
                    <a:ext cx="4348661" cy="295363"/>
                  </a:xfrm>
                  <a:prstGeom prst="rect">
                    <a:avLst/>
                  </a:prstGeom>
                  <a:solidFill>
                    <a:schemeClr val="bg1"/>
                  </a:solidFill>
                </p:spPr>
                <p:txBody>
                  <a:bodyPr wrap="square" rtlCol="0">
                    <a:spAutoFit/>
                  </a:bodyPr>
                  <a:lstStyle/>
                  <a:p>
                    <a:r>
                      <a:rPr lang="en-US" sz="1200" dirty="0"/>
                      <a:t>                 </a:t>
                    </a:r>
                    <a:r>
                      <a:rPr lang="en-US" sz="900" dirty="0"/>
                      <a:t>16     32             64                              128                                                             256</a:t>
                    </a:r>
                  </a:p>
                </p:txBody>
              </p:sp>
              <p:sp>
                <p:nvSpPr>
                  <p:cNvPr id="34" name="TextBox 33"/>
                  <p:cNvSpPr txBox="1"/>
                  <p:nvPr/>
                </p:nvSpPr>
                <p:spPr>
                  <a:xfrm>
                    <a:off x="5920935" y="4281917"/>
                    <a:ext cx="465883" cy="320113"/>
                  </a:xfrm>
                  <a:prstGeom prst="rect">
                    <a:avLst/>
                  </a:prstGeom>
                  <a:noFill/>
                  <a:ln w="3175">
                    <a:solidFill>
                      <a:schemeClr val="tx1"/>
                    </a:solidFill>
                  </a:ln>
                </p:spPr>
                <p:txBody>
                  <a:bodyPr wrap="square" rtlCol="0">
                    <a:spAutoFit/>
                  </a:bodyPr>
                  <a:lstStyle/>
                  <a:p>
                    <a:pPr algn="ctr"/>
                    <a:r>
                      <a:rPr lang="en-US" sz="1351" b="1" dirty="0">
                        <a:solidFill>
                          <a:srgbClr val="EE4530"/>
                        </a:solidFill>
                      </a:rPr>
                      <a:t>aa</a:t>
                    </a:r>
                  </a:p>
                </p:txBody>
              </p:sp>
              <p:sp>
                <p:nvSpPr>
                  <p:cNvPr id="35" name="TextBox 34"/>
                  <p:cNvSpPr txBox="1"/>
                  <p:nvPr/>
                </p:nvSpPr>
                <p:spPr>
                  <a:xfrm>
                    <a:off x="3595173" y="5101526"/>
                    <a:ext cx="2107036" cy="278954"/>
                  </a:xfrm>
                  <a:prstGeom prst="rect">
                    <a:avLst/>
                  </a:prstGeom>
                  <a:noFill/>
                </p:spPr>
                <p:txBody>
                  <a:bodyPr wrap="square" rtlCol="0">
                    <a:spAutoFit/>
                  </a:bodyPr>
                  <a:lstStyle/>
                  <a:p>
                    <a:pPr algn="ctr"/>
                    <a:r>
                      <a:rPr lang="en-US" sz="1100" dirty="0"/>
                      <a:t>Number of CPUs</a:t>
                    </a:r>
                  </a:p>
                </p:txBody>
              </p:sp>
              <p:sp>
                <p:nvSpPr>
                  <p:cNvPr id="32" name="TextBox 31"/>
                  <p:cNvSpPr txBox="1"/>
                  <p:nvPr/>
                </p:nvSpPr>
                <p:spPr>
                  <a:xfrm>
                    <a:off x="3488597" y="2849023"/>
                    <a:ext cx="2107036" cy="278954"/>
                  </a:xfrm>
                  <a:prstGeom prst="rect">
                    <a:avLst/>
                  </a:prstGeom>
                  <a:noFill/>
                </p:spPr>
                <p:txBody>
                  <a:bodyPr wrap="square" rtlCol="0">
                    <a:spAutoFit/>
                  </a:bodyPr>
                  <a:lstStyle/>
                  <a:p>
                    <a:pPr algn="ctr"/>
                    <a:r>
                      <a:rPr lang="en-US" sz="1100" dirty="0"/>
                      <a:t>Number of CPUs</a:t>
                    </a:r>
                  </a:p>
                </p:txBody>
              </p:sp>
            </p:grpSp>
            <p:sp>
              <p:nvSpPr>
                <p:cNvPr id="25" name="TextBox 24"/>
                <p:cNvSpPr txBox="1"/>
                <p:nvPr/>
              </p:nvSpPr>
              <p:spPr>
                <a:xfrm>
                  <a:off x="461380" y="1719708"/>
                  <a:ext cx="4786663" cy="320113"/>
                </a:xfrm>
                <a:prstGeom prst="rect">
                  <a:avLst/>
                </a:prstGeom>
                <a:noFill/>
              </p:spPr>
              <p:txBody>
                <a:bodyPr wrap="square" rtlCol="0">
                  <a:spAutoFit/>
                </a:bodyPr>
                <a:lstStyle/>
                <a:p>
                  <a:pPr algn="ctr"/>
                  <a:r>
                    <a:rPr lang="en-US" sz="1351" b="1" dirty="0">
                      <a:solidFill>
                        <a:srgbClr val="FF0000"/>
                      </a:solidFill>
                    </a:rPr>
                    <a:t>Performance vs number of CPUs </a:t>
                  </a:r>
                </a:p>
              </p:txBody>
            </p:sp>
          </p:grpSp>
          <p:sp>
            <p:nvSpPr>
              <p:cNvPr id="47" name="TextBox 46"/>
              <p:cNvSpPr txBox="1"/>
              <p:nvPr/>
            </p:nvSpPr>
            <p:spPr>
              <a:xfrm>
                <a:off x="7025648" y="3275925"/>
                <a:ext cx="4825829" cy="276999"/>
              </a:xfrm>
              <a:prstGeom prst="rect">
                <a:avLst/>
              </a:prstGeom>
              <a:solidFill>
                <a:schemeClr val="bg1"/>
              </a:solidFill>
            </p:spPr>
            <p:txBody>
              <a:bodyPr wrap="square" rtlCol="0">
                <a:spAutoFit/>
              </a:bodyPr>
              <a:lstStyle/>
              <a:p>
                <a:r>
                  <a:rPr lang="en-US" sz="1200" dirty="0"/>
                  <a:t>                 </a:t>
                </a:r>
                <a:r>
                  <a:rPr lang="en-US" sz="900" dirty="0"/>
                  <a:t>16     32             64                              128                                                             256</a:t>
                </a:r>
              </a:p>
            </p:txBody>
          </p:sp>
          <mc:AlternateContent xmlns:mc="http://schemas.openxmlformats.org/markup-compatibility/2006" xmlns:a14="http://schemas.microsoft.com/office/drawing/2010/main">
            <mc:Choice Requires="a14">
              <p:sp>
                <p:nvSpPr>
                  <p:cNvPr id="49" name="TextBox 48"/>
                  <p:cNvSpPr txBox="1"/>
                  <p:nvPr/>
                </p:nvSpPr>
                <p:spPr>
                  <a:xfrm>
                    <a:off x="7025648" y="5808889"/>
                    <a:ext cx="5088862" cy="540084"/>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f>
                            <m:fPr>
                              <m:ctrlPr>
                                <a:rPr lang="bg-BG" sz="1700" i="1">
                                  <a:latin typeface="Cambria Math" charset="0"/>
                                </a:rPr>
                              </m:ctrlPr>
                            </m:fPr>
                            <m:num>
                              <m:sSub>
                                <m:sSubPr>
                                  <m:ctrlPr>
                                    <a:rPr lang="en-US" sz="1700" i="1">
                                      <a:latin typeface="Cambria Math" charset="0"/>
                                    </a:rPr>
                                  </m:ctrlPr>
                                </m:sSubPr>
                                <m:e>
                                  <m:r>
                                    <a:rPr lang="it-IT" sz="1700" b="1">
                                      <a:solidFill>
                                        <a:srgbClr val="224AFC"/>
                                      </a:solidFill>
                                      <a:latin typeface="Cambria Math" charset="0"/>
                                    </a:rPr>
                                    <m:t>𝐏𝐞𝐫𝐟𝐨𝐫𝐦𝐚𝐧𝐜𝐞</m:t>
                                  </m:r>
                                </m:e>
                                <m:sub>
                                  <m:r>
                                    <a:rPr lang="it-IT" sz="1700" b="1" i="1">
                                      <a:solidFill>
                                        <a:srgbClr val="224AFC"/>
                                      </a:solidFill>
                                      <a:latin typeface="Cambria Math" charset="0"/>
                                    </a:rPr>
                                    <m:t>𝑪𝑮</m:t>
                                  </m:r>
                                  <m:r>
                                    <a:rPr lang="it-IT" sz="1700" i="1">
                                      <a:latin typeface="Cambria Math" charset="0"/>
                                    </a:rPr>
                                    <m:t> </m:t>
                                  </m:r>
                                </m:sub>
                              </m:sSub>
                            </m:num>
                            <m:den>
                              <m:sSub>
                                <m:sSubPr>
                                  <m:ctrlPr>
                                    <a:rPr lang="en-US" sz="1700" i="1">
                                      <a:latin typeface="Cambria Math" charset="0"/>
                                    </a:rPr>
                                  </m:ctrlPr>
                                </m:sSubPr>
                                <m:e>
                                  <m:r>
                                    <a:rPr lang="it-IT" sz="1700" b="1">
                                      <a:solidFill>
                                        <a:srgbClr val="EE4530"/>
                                      </a:solidFill>
                                      <a:latin typeface="Cambria Math" charset="0"/>
                                    </a:rPr>
                                    <m:t>𝐏𝐞𝐫𝐟𝐨𝐫𝐦𝐚𝐧𝐜𝐞</m:t>
                                  </m:r>
                                </m:e>
                                <m:sub>
                                  <m:r>
                                    <a:rPr lang="it-IT" sz="1700" b="1">
                                      <a:solidFill>
                                        <a:srgbClr val="EE4530"/>
                                      </a:solidFill>
                                      <a:latin typeface="Cambria Math" charset="0"/>
                                    </a:rPr>
                                    <m:t>𝐀𝐀</m:t>
                                  </m:r>
                                </m:sub>
                              </m:sSub>
                            </m:den>
                          </m:f>
                          <m:r>
                            <a:rPr lang="it-IT" sz="1700" b="1">
                              <a:latin typeface="Cambria Math" charset="0"/>
                            </a:rPr>
                            <m:t>≈</m:t>
                          </m:r>
                          <m:r>
                            <a:rPr lang="it-IT" sz="1700" b="1">
                              <a:latin typeface="Cambria Math" charset="0"/>
                            </a:rPr>
                            <m:t>𝟒𝟎𝟎</m:t>
                          </m:r>
                        </m:oMath>
                      </m:oMathPara>
                    </a14:m>
                    <a:endParaRPr lang="en-US" sz="1700" b="1" dirty="0"/>
                  </a:p>
                </p:txBody>
              </p:sp>
            </mc:Choice>
            <mc:Fallback xmlns="">
              <p:sp>
                <p:nvSpPr>
                  <p:cNvPr id="49" name="TextBox 48"/>
                  <p:cNvSpPr txBox="1">
                    <a:spLocks noRot="1" noChangeAspect="1" noMove="1" noResize="1" noEditPoints="1" noAdjustHandles="1" noChangeArrowheads="1" noChangeShapeType="1" noTextEdit="1"/>
                  </p:cNvSpPr>
                  <p:nvPr/>
                </p:nvSpPr>
                <p:spPr>
                  <a:xfrm>
                    <a:off x="7025648" y="5808889"/>
                    <a:ext cx="5088862" cy="540084"/>
                  </a:xfrm>
                  <a:prstGeom prst="rect">
                    <a:avLst/>
                  </a:prstGeom>
                  <a:blipFill rotWithShape="0">
                    <a:blip r:embed="rId5"/>
                    <a:stretch>
                      <a:fillRect/>
                    </a:stretch>
                  </a:blipFill>
                </p:spPr>
                <p:txBody>
                  <a:bodyPr/>
                  <a:lstStyle/>
                  <a:p>
                    <a:r>
                      <a:rPr lang="en-US">
                        <a:noFill/>
                      </a:rPr>
                      <a:t> </a:t>
                    </a:r>
                  </a:p>
                </p:txBody>
              </p:sp>
            </mc:Fallback>
          </mc:AlternateContent>
        </p:grpSp>
      </p:grpSp>
      <p:sp>
        <p:nvSpPr>
          <p:cNvPr id="54" name="TextBox 53"/>
          <p:cNvSpPr txBox="1"/>
          <p:nvPr/>
        </p:nvSpPr>
        <p:spPr>
          <a:xfrm>
            <a:off x="3955829" y="5466352"/>
            <a:ext cx="2432004" cy="300210"/>
          </a:xfrm>
          <a:prstGeom prst="rect">
            <a:avLst/>
          </a:prstGeom>
          <a:noFill/>
        </p:spPr>
        <p:txBody>
          <a:bodyPr wrap="square" rtlCol="0">
            <a:spAutoFit/>
          </a:bodyPr>
          <a:lstStyle/>
          <a:p>
            <a:endParaRPr lang="en-US" sz="1351" dirty="0"/>
          </a:p>
        </p:txBody>
      </p:sp>
      <p:sp>
        <p:nvSpPr>
          <p:cNvPr id="37" name="TextBox 36"/>
          <p:cNvSpPr txBox="1"/>
          <p:nvPr/>
        </p:nvSpPr>
        <p:spPr>
          <a:xfrm>
            <a:off x="246449" y="778123"/>
            <a:ext cx="6141384" cy="1408206"/>
          </a:xfrm>
          <a:prstGeom prst="rect">
            <a:avLst/>
          </a:prstGeom>
          <a:noFill/>
        </p:spPr>
        <p:txBody>
          <a:bodyPr wrap="square" rtlCol="0">
            <a:spAutoFit/>
          </a:bodyPr>
          <a:lstStyle/>
          <a:p>
            <a:pPr algn="ctr"/>
            <a:r>
              <a:rPr lang="en-US" sz="2400" b="1" dirty="0">
                <a:solidFill>
                  <a:srgbClr val="224AFC"/>
                </a:solidFill>
                <a:latin typeface="Times New Roman" charset="0"/>
                <a:ea typeface="Times New Roman" charset="0"/>
                <a:cs typeface="Times New Roman" charset="0"/>
              </a:rPr>
              <a:t>Coarse grained (CG)</a:t>
            </a:r>
            <a:r>
              <a:rPr lang="en-US" sz="2400" dirty="0">
                <a:latin typeface="Times New Roman" charset="0"/>
                <a:ea typeface="Times New Roman" charset="0"/>
                <a:cs typeface="Times New Roman" charset="0"/>
              </a:rPr>
              <a:t>: suitably chosen groups of atoms are treated as a </a:t>
            </a:r>
            <a:r>
              <a:rPr lang="en-US" sz="2400">
                <a:latin typeface="Times New Roman" charset="0"/>
                <a:ea typeface="Times New Roman" charset="0"/>
                <a:cs typeface="Times New Roman" charset="0"/>
              </a:rPr>
              <a:t>elementary </a:t>
            </a:r>
            <a:endParaRPr lang="en-US" sz="2400" smtClean="0">
              <a:latin typeface="Times New Roman" charset="0"/>
              <a:ea typeface="Times New Roman" charset="0"/>
              <a:cs typeface="Times New Roman" charset="0"/>
            </a:endParaRPr>
          </a:p>
          <a:p>
            <a:pPr algn="ctr"/>
            <a:r>
              <a:rPr lang="en-US" sz="2400" dirty="0" smtClean="0">
                <a:latin typeface="Times New Roman" charset="0"/>
                <a:ea typeface="Times New Roman" charset="0"/>
                <a:cs typeface="Times New Roman" charset="0"/>
              </a:rPr>
              <a:t>objects </a:t>
            </a:r>
            <a:r>
              <a:rPr lang="en-US" sz="2400" dirty="0">
                <a:latin typeface="Times New Roman" charset="0"/>
                <a:ea typeface="Times New Roman" charset="0"/>
                <a:cs typeface="Times New Roman" charset="0"/>
              </a:rPr>
              <a:t>(</a:t>
            </a:r>
            <a:r>
              <a:rPr lang="en-US" sz="2400" b="1" dirty="0">
                <a:latin typeface="Times New Roman" charset="0"/>
                <a:ea typeface="Times New Roman" charset="0"/>
                <a:cs typeface="Times New Roman" charset="0"/>
              </a:rPr>
              <a:t>beads</a:t>
            </a:r>
            <a:r>
              <a:rPr lang="en-US" sz="2400" dirty="0">
                <a:latin typeface="Times New Roman" charset="0"/>
                <a:ea typeface="Times New Roman" charset="0"/>
                <a:cs typeface="Times New Roman" charset="0"/>
              </a:rPr>
              <a:t>) of the systems</a:t>
            </a:r>
          </a:p>
          <a:p>
            <a:endParaRPr lang="en-US" sz="1351" dirty="0"/>
          </a:p>
        </p:txBody>
      </p:sp>
      <p:sp>
        <p:nvSpPr>
          <p:cNvPr id="2" name="Date Placeholder 1"/>
          <p:cNvSpPr>
            <a:spLocks noGrp="1"/>
          </p:cNvSpPr>
          <p:nvPr>
            <p:ph type="dt" sz="half" idx="10"/>
          </p:nvPr>
        </p:nvSpPr>
        <p:spPr/>
        <p:txBody>
          <a:bodyPr/>
          <a:lstStyle/>
          <a:p>
            <a:r>
              <a:rPr lang="it-IT" smtClean="0"/>
              <a:t>04/04/18</a:t>
            </a:r>
            <a:endParaRPr lang="en-US"/>
          </a:p>
        </p:txBody>
      </p:sp>
      <p:sp>
        <p:nvSpPr>
          <p:cNvPr id="3" name="Slide Number Placeholder 2"/>
          <p:cNvSpPr>
            <a:spLocks noGrp="1"/>
          </p:cNvSpPr>
          <p:nvPr>
            <p:ph type="sldNum" sz="quarter" idx="12"/>
          </p:nvPr>
        </p:nvSpPr>
        <p:spPr/>
        <p:txBody>
          <a:bodyPr/>
          <a:lstStyle/>
          <a:p>
            <a:fld id="{3E2C805A-53F6-E646-A211-CDCC79B0086A}" type="slidenum">
              <a:rPr lang="en-US" smtClean="0"/>
              <a:t>19</a:t>
            </a:fld>
            <a:endParaRPr lang="en-US" dirty="0"/>
          </a:p>
        </p:txBody>
      </p:sp>
      <p:grpSp>
        <p:nvGrpSpPr>
          <p:cNvPr id="38" name="Group 37"/>
          <p:cNvGrpSpPr/>
          <p:nvPr/>
        </p:nvGrpSpPr>
        <p:grpSpPr>
          <a:xfrm>
            <a:off x="143835" y="2098710"/>
            <a:ext cx="3394654" cy="4014296"/>
            <a:chOff x="3439439" y="2481081"/>
            <a:chExt cx="3394654" cy="4014296"/>
          </a:xfrm>
        </p:grpSpPr>
        <p:sp>
          <p:nvSpPr>
            <p:cNvPr id="40" name="Oval 39"/>
            <p:cNvSpPr/>
            <p:nvPr/>
          </p:nvSpPr>
          <p:spPr>
            <a:xfrm>
              <a:off x="3439439" y="2481081"/>
              <a:ext cx="3324524" cy="577161"/>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latin typeface="Times New Roman" charset="0"/>
                  <a:ea typeface="Times New Roman" charset="0"/>
                  <a:cs typeface="Times New Roman" charset="0"/>
                </a:rPr>
                <a:t>Reducing system DOF</a:t>
              </a:r>
            </a:p>
          </p:txBody>
        </p:sp>
        <p:sp>
          <p:nvSpPr>
            <p:cNvPr id="41" name="Oval 40"/>
            <p:cNvSpPr/>
            <p:nvPr/>
          </p:nvSpPr>
          <p:spPr>
            <a:xfrm>
              <a:off x="3499142" y="3564739"/>
              <a:ext cx="3324524" cy="98585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atin typeface="Times New Roman" charset="0"/>
                  <a:ea typeface="Times New Roman" charset="0"/>
                  <a:cs typeface="Times New Roman" charset="0"/>
                </a:rPr>
                <a:t>Increasing the simulations </a:t>
              </a:r>
              <a:r>
                <a:rPr lang="en-US" dirty="0" err="1">
                  <a:latin typeface="Times New Roman" charset="0"/>
                  <a:ea typeface="Times New Roman" charset="0"/>
                  <a:cs typeface="Times New Roman" charset="0"/>
                </a:rPr>
                <a:t>timestep</a:t>
              </a:r>
              <a:r>
                <a:rPr lang="en-US" dirty="0">
                  <a:latin typeface="Times New Roman" charset="0"/>
                  <a:ea typeface="Times New Roman" charset="0"/>
                  <a:cs typeface="Times New Roman" charset="0"/>
                </a:rPr>
                <a:t> (</a:t>
              </a:r>
              <a:r>
                <a:rPr lang="en-US" dirty="0" err="1">
                  <a:latin typeface="Times New Roman" charset="0"/>
                  <a:ea typeface="Times New Roman" charset="0"/>
                  <a:cs typeface="Times New Roman" charset="0"/>
                </a:rPr>
                <a:t>dt</a:t>
              </a:r>
              <a:r>
                <a:rPr lang="en-US" dirty="0">
                  <a:latin typeface="Times New Roman" charset="0"/>
                  <a:ea typeface="Times New Roman" charset="0"/>
                  <a:cs typeface="Times New Roman" charset="0"/>
                </a:rPr>
                <a:t>)</a:t>
              </a:r>
            </a:p>
          </p:txBody>
        </p:sp>
        <p:sp>
          <p:nvSpPr>
            <p:cNvPr id="42" name="Oval 41"/>
            <p:cNvSpPr/>
            <p:nvPr/>
          </p:nvSpPr>
          <p:spPr>
            <a:xfrm>
              <a:off x="3509569" y="5195162"/>
              <a:ext cx="3324524" cy="130021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atin typeface="Times New Roman" charset="0"/>
                  <a:ea typeface="Times New Roman" charset="0"/>
                  <a:cs typeface="Times New Roman" charset="0"/>
                </a:rPr>
                <a:t>Gaining performance (simulation can approach the </a:t>
              </a:r>
              <a:r>
                <a:rPr lang="en-US" i="1" dirty="0" err="1">
                  <a:latin typeface="Times New Roman" charset="0"/>
                  <a:ea typeface="Times New Roman" charset="0"/>
                  <a:cs typeface="Times New Roman" charset="0"/>
                </a:rPr>
                <a:t>ms</a:t>
              </a:r>
              <a:r>
                <a:rPr lang="en-US" dirty="0">
                  <a:latin typeface="Times New Roman" charset="0"/>
                  <a:ea typeface="Times New Roman" charset="0"/>
                  <a:cs typeface="Times New Roman" charset="0"/>
                </a:rPr>
                <a:t> timescale)</a:t>
              </a:r>
            </a:p>
          </p:txBody>
        </p:sp>
        <p:sp>
          <p:nvSpPr>
            <p:cNvPr id="44" name="Plus 43"/>
            <p:cNvSpPr/>
            <p:nvPr/>
          </p:nvSpPr>
          <p:spPr>
            <a:xfrm>
              <a:off x="5020281" y="3173655"/>
              <a:ext cx="303099" cy="277819"/>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45" name="Equal 44"/>
            <p:cNvSpPr/>
            <p:nvPr/>
          </p:nvSpPr>
          <p:spPr>
            <a:xfrm>
              <a:off x="5010203" y="4713752"/>
              <a:ext cx="302400" cy="335832"/>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solidFill>
                  <a:schemeClr val="tx1"/>
                </a:solidFill>
              </a:endParaRPr>
            </a:p>
          </p:txBody>
        </p:sp>
      </p:grpSp>
      <p:sp>
        <p:nvSpPr>
          <p:cNvPr id="6" name="TextBox 5"/>
          <p:cNvSpPr txBox="1"/>
          <p:nvPr/>
        </p:nvSpPr>
        <p:spPr>
          <a:xfrm>
            <a:off x="6850966" y="627419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0887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ttangolo 5"/>
          <p:cNvSpPr/>
          <p:nvPr/>
        </p:nvSpPr>
        <p:spPr>
          <a:xfrm>
            <a:off x="0" y="3607"/>
            <a:ext cx="12178390" cy="507821"/>
          </a:xfrm>
          <a:prstGeom prst="rect">
            <a:avLst/>
          </a:prstGeom>
        </p:spPr>
        <p:txBody>
          <a:bodyPr wrap="square" lIns="91431" tIns="45715" rIns="91431" bIns="45715">
            <a:spAutoFit/>
          </a:bodyPr>
          <a:lstStyle/>
          <a:p>
            <a:pPr algn="ctr">
              <a:defRPr/>
            </a:pPr>
            <a:r>
              <a:rPr lang="en-GB" sz="2700" b="1" dirty="0">
                <a:effectLst>
                  <a:outerShdw blurRad="38100" dist="38100" dir="2700000" algn="tl">
                    <a:srgbClr val="C0C0C0"/>
                  </a:outerShdw>
                </a:effectLst>
                <a:latin typeface="Times New Roman" charset="0"/>
                <a:ea typeface="Times New Roman" charset="0"/>
                <a:cs typeface="Times New Roman" charset="0"/>
                <a:sym typeface="Symbol" charset="2"/>
              </a:rPr>
              <a:t>C</a:t>
            </a:r>
            <a:r>
              <a:rPr lang="en-GB" altLang="en-US" sz="2700" b="1" dirty="0">
                <a:effectLst>
                  <a:outerShdw blurRad="38100" dist="38100" dir="2700000" algn="tl">
                    <a:srgbClr val="C0C0C0"/>
                  </a:outerShdw>
                </a:effectLst>
                <a:latin typeface="Times New Roman" charset="0"/>
                <a:ea typeface="Times New Roman" charset="0"/>
                <a:cs typeface="Times New Roman" charset="0"/>
                <a:sym typeface="Symbol" charset="2"/>
              </a:rPr>
              <a:t>oarse Grained </a:t>
            </a:r>
            <a:r>
              <a:rPr lang="en-GB" altLang="en-US" sz="2700" b="1" dirty="0" smtClean="0">
                <a:effectLst>
                  <a:outerShdw blurRad="38100" dist="38100" dir="2700000" algn="tl">
                    <a:srgbClr val="C0C0C0"/>
                  </a:outerShdw>
                </a:effectLst>
                <a:latin typeface="Times New Roman" charset="0"/>
                <a:ea typeface="Times New Roman" charset="0"/>
                <a:cs typeface="Times New Roman" charset="0"/>
                <a:sym typeface="Symbol" charset="2"/>
              </a:rPr>
              <a:t>MD – </a:t>
            </a:r>
            <a:r>
              <a:rPr lang="en-GB" altLang="en-US" sz="2700" b="1" dirty="0">
                <a:effectLst>
                  <a:outerShdw blurRad="38100" dist="38100" dir="2700000" algn="tl">
                    <a:srgbClr val="C0C0C0"/>
                  </a:outerShdw>
                </a:effectLst>
                <a:latin typeface="Times New Roman" charset="0"/>
                <a:ea typeface="Times New Roman" charset="0"/>
                <a:cs typeface="Times New Roman" charset="0"/>
                <a:sym typeface="Symbol" charset="2"/>
              </a:rPr>
              <a:t>Martini force field</a:t>
            </a:r>
            <a:endParaRPr lang="en-GB" sz="2700" b="1" dirty="0">
              <a:latin typeface="Times New Roman" charset="0"/>
              <a:ea typeface="Times New Roman" charset="0"/>
              <a:cs typeface="Times New Roman" charset="0"/>
            </a:endParaRPr>
          </a:p>
        </p:txBody>
      </p:sp>
      <p:grpSp>
        <p:nvGrpSpPr>
          <p:cNvPr id="13" name="Group 12"/>
          <p:cNvGrpSpPr/>
          <p:nvPr/>
        </p:nvGrpSpPr>
        <p:grpSpPr>
          <a:xfrm>
            <a:off x="7405294" y="2853374"/>
            <a:ext cx="4482791" cy="3157725"/>
            <a:chOff x="7377583" y="3198625"/>
            <a:chExt cx="4482791" cy="3157725"/>
          </a:xfrm>
        </p:grpSpPr>
        <p:sp>
          <p:nvSpPr>
            <p:cNvPr id="2" name="Rectangle 1"/>
            <p:cNvSpPr/>
            <p:nvPr/>
          </p:nvSpPr>
          <p:spPr>
            <a:xfrm>
              <a:off x="7377583" y="3198625"/>
              <a:ext cx="4482791" cy="31577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pic>
          <p:nvPicPr>
            <p:cNvPr id="9" name="Picture 8"/>
            <p:cNvPicPr>
              <a:picLocks noChangeAspect="1"/>
            </p:cNvPicPr>
            <p:nvPr/>
          </p:nvPicPr>
          <p:blipFill>
            <a:blip r:embed="rId2"/>
            <a:stretch>
              <a:fillRect/>
            </a:stretch>
          </p:blipFill>
          <p:spPr>
            <a:xfrm>
              <a:off x="7687733" y="3739822"/>
              <a:ext cx="3862493" cy="2379296"/>
            </a:xfrm>
            <a:prstGeom prst="rect">
              <a:avLst/>
            </a:prstGeom>
          </p:spPr>
        </p:pic>
        <p:sp>
          <p:nvSpPr>
            <p:cNvPr id="10" name="TextBox 9"/>
            <p:cNvSpPr txBox="1"/>
            <p:nvPr/>
          </p:nvSpPr>
          <p:spPr>
            <a:xfrm>
              <a:off x="7599679" y="3315210"/>
              <a:ext cx="4038600" cy="300210"/>
            </a:xfrm>
            <a:prstGeom prst="rect">
              <a:avLst/>
            </a:prstGeom>
            <a:noFill/>
          </p:spPr>
          <p:txBody>
            <a:bodyPr wrap="square" rtlCol="0">
              <a:spAutoFit/>
            </a:bodyPr>
            <a:lstStyle/>
            <a:p>
              <a:pPr algn="ctr"/>
              <a:r>
                <a:rPr lang="en-US" sz="1351" b="1" dirty="0" err="1"/>
                <a:t>Aminoacid</a:t>
              </a:r>
              <a:r>
                <a:rPr lang="en-US" sz="1351" b="1" dirty="0"/>
                <a:t> mapping</a:t>
              </a:r>
            </a:p>
          </p:txBody>
        </p:sp>
      </p:grpSp>
      <p:sp>
        <p:nvSpPr>
          <p:cNvPr id="11" name="Rectangle 10"/>
          <p:cNvSpPr/>
          <p:nvPr/>
        </p:nvSpPr>
        <p:spPr>
          <a:xfrm>
            <a:off x="266583" y="4098448"/>
            <a:ext cx="6333914" cy="1477328"/>
          </a:xfrm>
          <a:prstGeom prst="rect">
            <a:avLst/>
          </a:prstGeom>
        </p:spPr>
        <p:txBody>
          <a:bodyPr wrap="square">
            <a:spAutoFit/>
          </a:bodyPr>
          <a:lstStyle/>
          <a:p>
            <a:pPr algn="just" fontAlgn="base"/>
            <a:r>
              <a:rPr lang="en-US" dirty="0">
                <a:latin typeface="Times New Roman" charset="0"/>
                <a:ea typeface="Times New Roman" charset="0"/>
                <a:cs typeface="Times New Roman" charset="0"/>
              </a:rPr>
              <a:t>The model uses a </a:t>
            </a:r>
            <a:r>
              <a:rPr lang="en-US" b="1" dirty="0">
                <a:latin typeface="Times New Roman" charset="0"/>
                <a:ea typeface="Times New Roman" charset="0"/>
                <a:cs typeface="Times New Roman" charset="0"/>
              </a:rPr>
              <a:t>four-to-one mapping</a:t>
            </a:r>
            <a:r>
              <a:rPr lang="en-US" dirty="0">
                <a:latin typeface="Times New Roman" charset="0"/>
                <a:ea typeface="Times New Roman" charset="0"/>
                <a:cs typeface="Times New Roman" charset="0"/>
              </a:rPr>
              <a:t>, i.e. on average four heavy atoms and associated hydrogens are represented by a single interaction center. In order to keep the model simple, only four main types of interaction sites are defined: polar, non-polar, </a:t>
            </a:r>
            <a:r>
              <a:rPr lang="en-US" dirty="0" err="1">
                <a:latin typeface="Times New Roman" charset="0"/>
                <a:ea typeface="Times New Roman" charset="0"/>
                <a:cs typeface="Times New Roman" charset="0"/>
              </a:rPr>
              <a:t>apolar</a:t>
            </a:r>
            <a:r>
              <a:rPr lang="en-US" dirty="0">
                <a:latin typeface="Times New Roman" charset="0"/>
                <a:ea typeface="Times New Roman" charset="0"/>
                <a:cs typeface="Times New Roman" charset="0"/>
              </a:rPr>
              <a:t>, and charged</a:t>
            </a:r>
          </a:p>
        </p:txBody>
      </p:sp>
      <p:sp>
        <p:nvSpPr>
          <p:cNvPr id="12" name="TextBox 11"/>
          <p:cNvSpPr txBox="1"/>
          <p:nvPr/>
        </p:nvSpPr>
        <p:spPr>
          <a:xfrm>
            <a:off x="204305" y="1272455"/>
            <a:ext cx="7786756" cy="646331"/>
          </a:xfrm>
          <a:prstGeom prst="rect">
            <a:avLst/>
          </a:prstGeom>
          <a:noFill/>
        </p:spPr>
        <p:txBody>
          <a:bodyPr wrap="square" rtlCol="0">
            <a:spAutoFit/>
          </a:bodyPr>
          <a:lstStyle/>
          <a:p>
            <a:pPr algn="just" fontAlgn="base"/>
            <a:r>
              <a:rPr lang="en-US" dirty="0">
                <a:latin typeface="Times New Roman" charset="0"/>
                <a:ea typeface="Times New Roman" charset="0"/>
                <a:cs typeface="Times New Roman" charset="0"/>
              </a:rPr>
              <a:t>The force field has been parameterized in a systematic way, </a:t>
            </a:r>
            <a:r>
              <a:rPr lang="en-US" b="1" dirty="0">
                <a:latin typeface="Times New Roman" charset="0"/>
                <a:ea typeface="Times New Roman" charset="0"/>
                <a:cs typeface="Times New Roman" charset="0"/>
              </a:rPr>
              <a:t>combining top-down and </a:t>
            </a:r>
            <a:r>
              <a:rPr lang="en-US" b="1" dirty="0" err="1">
                <a:latin typeface="Times New Roman" charset="0"/>
                <a:ea typeface="Times New Roman" charset="0"/>
                <a:cs typeface="Times New Roman" charset="0"/>
              </a:rPr>
              <a:t>bottum</a:t>
            </a:r>
            <a:r>
              <a:rPr lang="en-US" b="1" dirty="0">
                <a:latin typeface="Times New Roman" charset="0"/>
                <a:ea typeface="Times New Roman" charset="0"/>
                <a:cs typeface="Times New Roman" charset="0"/>
              </a:rPr>
              <a:t>-up strategies</a:t>
            </a:r>
          </a:p>
        </p:txBody>
      </p:sp>
      <p:pic>
        <p:nvPicPr>
          <p:cNvPr id="14" name="Picture 13"/>
          <p:cNvPicPr>
            <a:picLocks noChangeAspect="1"/>
          </p:cNvPicPr>
          <p:nvPr/>
        </p:nvPicPr>
        <p:blipFill>
          <a:blip r:embed="rId3"/>
          <a:stretch>
            <a:fillRect/>
          </a:stretch>
        </p:blipFill>
        <p:spPr>
          <a:xfrm>
            <a:off x="8217434" y="926591"/>
            <a:ext cx="3940175" cy="1373124"/>
          </a:xfrm>
          <a:prstGeom prst="rect">
            <a:avLst/>
          </a:prstGeom>
        </p:spPr>
      </p:pic>
      <p:sp>
        <p:nvSpPr>
          <p:cNvPr id="15" name="TextBox 14"/>
          <p:cNvSpPr txBox="1"/>
          <p:nvPr/>
        </p:nvSpPr>
        <p:spPr>
          <a:xfrm>
            <a:off x="259080" y="5605357"/>
            <a:ext cx="5554133" cy="1077218"/>
          </a:xfrm>
          <a:prstGeom prst="rect">
            <a:avLst/>
          </a:prstGeom>
          <a:noFill/>
        </p:spPr>
        <p:txBody>
          <a:bodyPr wrap="square" rtlCol="0">
            <a:spAutoFit/>
          </a:bodyPr>
          <a:lstStyle/>
          <a:p>
            <a:r>
              <a:rPr lang="en-US" sz="1600" dirty="0" err="1">
                <a:latin typeface="Times New Roman" charset="0"/>
                <a:ea typeface="Times New Roman" charset="0"/>
                <a:cs typeface="Times New Roman" charset="0"/>
              </a:rPr>
              <a:t>Marrink</a:t>
            </a:r>
            <a:r>
              <a:rPr lang="en-US" sz="1600" dirty="0">
                <a:latin typeface="Times New Roman" charset="0"/>
                <a:ea typeface="Times New Roman" charset="0"/>
                <a:cs typeface="Times New Roman" charset="0"/>
              </a:rPr>
              <a:t> </a:t>
            </a:r>
            <a:r>
              <a:rPr lang="en-US" sz="1600" i="1" dirty="0">
                <a:latin typeface="Times New Roman" charset="0"/>
                <a:ea typeface="Times New Roman" charset="0"/>
                <a:cs typeface="Times New Roman" charset="0"/>
              </a:rPr>
              <a:t>et al</a:t>
            </a:r>
            <a:r>
              <a:rPr lang="en-US" sz="1600" dirty="0">
                <a:latin typeface="Times New Roman" charset="0"/>
                <a:ea typeface="Times New Roman" charset="0"/>
                <a:cs typeface="Times New Roman" charset="0"/>
              </a:rPr>
              <a:t>., </a:t>
            </a:r>
            <a:r>
              <a:rPr lang="cs-CZ" sz="1600" dirty="0" err="1">
                <a:latin typeface="Times New Roman" charset="0"/>
                <a:ea typeface="Times New Roman" charset="0"/>
                <a:cs typeface="Times New Roman" charset="0"/>
              </a:rPr>
              <a:t>JPhysChemB</a:t>
            </a:r>
            <a:r>
              <a:rPr lang="cs-CZ" sz="1600" dirty="0">
                <a:latin typeface="Times New Roman" charset="0"/>
                <a:ea typeface="Times New Roman" charset="0"/>
                <a:cs typeface="Times New Roman" charset="0"/>
              </a:rPr>
              <a:t> (2007) </a:t>
            </a:r>
            <a:endParaRPr lang="cs-CZ" sz="1600" dirty="0" smtClean="0">
              <a:latin typeface="Times New Roman" charset="0"/>
              <a:ea typeface="Times New Roman" charset="0"/>
              <a:cs typeface="Times New Roman" charset="0"/>
            </a:endParaRPr>
          </a:p>
          <a:p>
            <a:r>
              <a:rPr lang="cs-CZ" sz="1600" dirty="0" err="1" smtClean="0">
                <a:latin typeface="Times New Roman" charset="0"/>
                <a:ea typeface="Times New Roman" charset="0"/>
                <a:cs typeface="Times New Roman" charset="0"/>
              </a:rPr>
              <a:t>Monticelli</a:t>
            </a:r>
            <a:r>
              <a:rPr lang="cs-CZ" sz="1600" dirty="0" smtClean="0">
                <a:latin typeface="Times New Roman" charset="0"/>
                <a:ea typeface="Times New Roman" charset="0"/>
                <a:cs typeface="Times New Roman" charset="0"/>
              </a:rPr>
              <a:t> </a:t>
            </a:r>
            <a:r>
              <a:rPr lang="cs-CZ" sz="1600" i="1" dirty="0">
                <a:latin typeface="Times New Roman" charset="0"/>
                <a:ea typeface="Times New Roman" charset="0"/>
                <a:cs typeface="Times New Roman" charset="0"/>
              </a:rPr>
              <a:t>et al.</a:t>
            </a:r>
            <a:r>
              <a:rPr lang="cs-CZ" sz="1600" dirty="0">
                <a:latin typeface="Times New Roman" charset="0"/>
                <a:ea typeface="Times New Roman" charset="0"/>
                <a:cs typeface="Times New Roman" charset="0"/>
              </a:rPr>
              <a:t>, </a:t>
            </a:r>
            <a:r>
              <a:rPr lang="is-IS" sz="1600" dirty="0">
                <a:latin typeface="Times New Roman" charset="0"/>
                <a:ea typeface="Times New Roman" charset="0"/>
                <a:cs typeface="Times New Roman" charset="0"/>
              </a:rPr>
              <a:t>JCTC (2008</a:t>
            </a:r>
            <a:r>
              <a:rPr lang="en-US" sz="1600" dirty="0">
                <a:latin typeface="Times New Roman" charset="0"/>
                <a:ea typeface="Times New Roman" charset="0"/>
                <a:cs typeface="Times New Roman" charset="0"/>
              </a:rPr>
              <a:t>)</a:t>
            </a:r>
            <a:r>
              <a:rPr lang="is-IS" sz="1600" dirty="0">
                <a:latin typeface="Times New Roman" charset="0"/>
                <a:ea typeface="Times New Roman" charset="0"/>
                <a:cs typeface="Times New Roman" charset="0"/>
              </a:rPr>
              <a:t> </a:t>
            </a:r>
            <a:endParaRPr lang="is-IS" sz="1600" dirty="0" smtClean="0">
              <a:latin typeface="Times New Roman" charset="0"/>
              <a:ea typeface="Times New Roman" charset="0"/>
              <a:cs typeface="Times New Roman" charset="0"/>
            </a:endParaRPr>
          </a:p>
          <a:p>
            <a:r>
              <a:rPr lang="nb-NO" sz="1600" dirty="0" err="1" smtClean="0">
                <a:latin typeface="Times New Roman" charset="0"/>
                <a:ea typeface="Times New Roman" charset="0"/>
                <a:cs typeface="Times New Roman" charset="0"/>
              </a:rPr>
              <a:t>Poma</a:t>
            </a:r>
            <a:r>
              <a:rPr lang="nb-NO" sz="1600" dirty="0">
                <a:latin typeface="Times New Roman" charset="0"/>
                <a:ea typeface="Times New Roman" charset="0"/>
                <a:cs typeface="Times New Roman" charset="0"/>
              </a:rPr>
              <a:t>, </a:t>
            </a:r>
            <a:r>
              <a:rPr lang="nb-NO" sz="1600" i="1" dirty="0">
                <a:latin typeface="Times New Roman" charset="0"/>
                <a:ea typeface="Times New Roman" charset="0"/>
                <a:cs typeface="Times New Roman" charset="0"/>
              </a:rPr>
              <a:t>et al.</a:t>
            </a:r>
            <a:r>
              <a:rPr lang="nb-NO" sz="1600" dirty="0">
                <a:latin typeface="Times New Roman" charset="0"/>
                <a:ea typeface="Times New Roman" charset="0"/>
                <a:cs typeface="Times New Roman" charset="0"/>
              </a:rPr>
              <a:t>, JCTC (2017) </a:t>
            </a:r>
            <a:endParaRPr lang="nb-NO" sz="1600" dirty="0" smtClean="0">
              <a:latin typeface="Times New Roman" charset="0"/>
              <a:ea typeface="Times New Roman" charset="0"/>
              <a:cs typeface="Times New Roman" charset="0"/>
            </a:endParaRPr>
          </a:p>
          <a:p>
            <a:endParaRPr lang="en-US" sz="1600" dirty="0">
              <a:latin typeface="Times New Roman" charset="0"/>
              <a:ea typeface="Times New Roman" charset="0"/>
              <a:cs typeface="Times New Roman" charset="0"/>
            </a:endParaRPr>
          </a:p>
        </p:txBody>
      </p:sp>
      <p:sp>
        <p:nvSpPr>
          <p:cNvPr id="16" name="Rectangle 15"/>
          <p:cNvSpPr/>
          <p:nvPr/>
        </p:nvSpPr>
        <p:spPr>
          <a:xfrm>
            <a:off x="670560" y="2004756"/>
            <a:ext cx="2664000" cy="1841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rgbClr val="FF0000"/>
                </a:solidFill>
                <a:latin typeface="Times New Roman" charset="0"/>
                <a:ea typeface="Times New Roman" charset="0"/>
                <a:cs typeface="Times New Roman" charset="0"/>
              </a:rPr>
              <a:t>Non bonded interaction: </a:t>
            </a:r>
            <a:r>
              <a:rPr lang="en-US" dirty="0">
                <a:latin typeface="Times New Roman" charset="0"/>
                <a:ea typeface="Times New Roman" charset="0"/>
                <a:cs typeface="Times New Roman" charset="0"/>
              </a:rPr>
              <a:t>reproduction of experimental partitioning free energy between polar and </a:t>
            </a:r>
            <a:r>
              <a:rPr lang="en-US" dirty="0" err="1">
                <a:latin typeface="Times New Roman" charset="0"/>
                <a:ea typeface="Times New Roman" charset="0"/>
                <a:cs typeface="Times New Roman" charset="0"/>
              </a:rPr>
              <a:t>apolar</a:t>
            </a:r>
            <a:r>
              <a:rPr lang="en-US" dirty="0">
                <a:latin typeface="Times New Roman" charset="0"/>
                <a:ea typeface="Times New Roman" charset="0"/>
                <a:cs typeface="Times New Roman" charset="0"/>
              </a:rPr>
              <a:t> phases </a:t>
            </a:r>
          </a:p>
        </p:txBody>
      </p:sp>
      <p:sp>
        <p:nvSpPr>
          <p:cNvPr id="17" name="Rectangle 16"/>
          <p:cNvSpPr/>
          <p:nvPr/>
        </p:nvSpPr>
        <p:spPr>
          <a:xfrm>
            <a:off x="3718559" y="2017308"/>
            <a:ext cx="2664000" cy="1829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rgbClr val="FF0000"/>
                </a:solidFill>
                <a:latin typeface="Times New Roman" charset="0"/>
                <a:ea typeface="Times New Roman" charset="0"/>
                <a:cs typeface="Times New Roman" charset="0"/>
              </a:rPr>
              <a:t>Bonded interactions: </a:t>
            </a:r>
          </a:p>
          <a:p>
            <a:pPr algn="ctr"/>
            <a:r>
              <a:rPr lang="en-US" dirty="0">
                <a:latin typeface="Times New Roman" charset="0"/>
                <a:ea typeface="Times New Roman" charset="0"/>
                <a:cs typeface="Times New Roman" charset="0"/>
              </a:rPr>
              <a:t>derived from reference </a:t>
            </a:r>
          </a:p>
          <a:p>
            <a:pPr algn="ctr"/>
            <a:r>
              <a:rPr lang="en-US" dirty="0">
                <a:latin typeface="Times New Roman" charset="0"/>
                <a:ea typeface="Times New Roman" charset="0"/>
                <a:cs typeface="Times New Roman" charset="0"/>
              </a:rPr>
              <a:t>all-atom simulations</a:t>
            </a:r>
          </a:p>
        </p:txBody>
      </p:sp>
      <p:sp>
        <p:nvSpPr>
          <p:cNvPr id="8" name="Date Placeholder 7"/>
          <p:cNvSpPr>
            <a:spLocks noGrp="1"/>
          </p:cNvSpPr>
          <p:nvPr>
            <p:ph type="dt" sz="half" idx="10"/>
          </p:nvPr>
        </p:nvSpPr>
        <p:spPr/>
        <p:txBody>
          <a:bodyPr/>
          <a:lstStyle/>
          <a:p>
            <a:r>
              <a:rPr lang="it-IT" smtClean="0"/>
              <a:t>04/04/18</a:t>
            </a:r>
            <a:endParaRPr lang="en-US"/>
          </a:p>
        </p:txBody>
      </p:sp>
      <p:sp>
        <p:nvSpPr>
          <p:cNvPr id="19" name="Slide Number Placeholder 18"/>
          <p:cNvSpPr>
            <a:spLocks noGrp="1"/>
          </p:cNvSpPr>
          <p:nvPr>
            <p:ph type="sldNum" sz="quarter" idx="12"/>
          </p:nvPr>
        </p:nvSpPr>
        <p:spPr/>
        <p:txBody>
          <a:bodyPr/>
          <a:lstStyle/>
          <a:p>
            <a:fld id="{3E2C805A-53F6-E646-A211-CDCC79B0086A}" type="slidenum">
              <a:rPr lang="en-US" smtClean="0"/>
              <a:t>20</a:t>
            </a:fld>
            <a:endParaRPr lang="en-US"/>
          </a:p>
        </p:txBody>
      </p:sp>
    </p:spTree>
    <p:extLst>
      <p:ext uri="{BB962C8B-B14F-4D97-AF65-F5344CB8AC3E}">
        <p14:creationId xmlns:p14="http://schemas.microsoft.com/office/powerpoint/2010/main" val="1129387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6176" y="1204724"/>
            <a:ext cx="8320308" cy="4351338"/>
          </a:xfrm>
        </p:spPr>
        <p:txBody>
          <a:bodyPr>
            <a:normAutofit/>
          </a:bodyPr>
          <a:lstStyle/>
          <a:p>
            <a:pPr marL="0" indent="0">
              <a:buNone/>
            </a:pPr>
            <a:r>
              <a:rPr lang="en-US" dirty="0" smtClean="0">
                <a:latin typeface="Times New Roman" charset="0"/>
                <a:ea typeface="Times New Roman" charset="0"/>
                <a:cs typeface="Times New Roman" charset="0"/>
              </a:rPr>
              <a:t>MD is a powerful tool to model the diffuse scattering</a:t>
            </a:r>
          </a:p>
          <a:p>
            <a:pPr marL="0" indent="0">
              <a:buNone/>
            </a:pPr>
            <a:endParaRPr lang="en-US" dirty="0" smtClean="0">
              <a:latin typeface="Times New Roman" charset="0"/>
              <a:ea typeface="Times New Roman" charset="0"/>
              <a:cs typeface="Times New Roman" charset="0"/>
            </a:endParaRPr>
          </a:p>
          <a:p>
            <a:pPr marL="0" indent="0">
              <a:buNone/>
            </a:pPr>
            <a:endParaRPr lang="en-US" dirty="0" smtClean="0">
              <a:latin typeface="Times New Roman" charset="0"/>
              <a:ea typeface="Times New Roman" charset="0"/>
              <a:cs typeface="Times New Roman" charset="0"/>
            </a:endParaRPr>
          </a:p>
          <a:p>
            <a:pPr marL="0" indent="0">
              <a:buNone/>
            </a:pPr>
            <a:r>
              <a:rPr lang="en-US" dirty="0" smtClean="0">
                <a:latin typeface="Times New Roman" charset="0"/>
                <a:ea typeface="Times New Roman" charset="0"/>
                <a:cs typeface="Times New Roman" charset="0"/>
              </a:rPr>
              <a:t>CG-MD allows to study the motion </a:t>
            </a:r>
            <a:r>
              <a:rPr lang="en-US" dirty="0">
                <a:latin typeface="Times New Roman" charset="0"/>
                <a:ea typeface="Times New Roman" charset="0"/>
                <a:cs typeface="Times New Roman" charset="0"/>
              </a:rPr>
              <a:t>of atoms </a:t>
            </a:r>
            <a:r>
              <a:rPr lang="en-US" dirty="0" smtClean="0">
                <a:latin typeface="Times New Roman" charset="0"/>
                <a:ea typeface="Times New Roman" charset="0"/>
                <a:cs typeface="Times New Roman" charset="0"/>
              </a:rPr>
              <a:t>among more than </a:t>
            </a:r>
            <a:r>
              <a:rPr lang="en-US" dirty="0">
                <a:latin typeface="Times New Roman" charset="0"/>
                <a:ea typeface="Times New Roman" charset="0"/>
                <a:cs typeface="Times New Roman" charset="0"/>
              </a:rPr>
              <a:t>one unit </a:t>
            </a:r>
            <a:r>
              <a:rPr lang="en-US" dirty="0" smtClean="0">
                <a:latin typeface="Times New Roman" charset="0"/>
                <a:ea typeface="Times New Roman" charset="0"/>
                <a:cs typeface="Times New Roman" charset="0"/>
              </a:rPr>
              <a:t>cell</a:t>
            </a:r>
          </a:p>
          <a:p>
            <a:pPr marL="0" indent="0">
              <a:buNone/>
            </a:pPr>
            <a:endParaRPr lang="en-US" dirty="0" smtClean="0">
              <a:latin typeface="Times New Roman" charset="0"/>
              <a:ea typeface="Times New Roman" charset="0"/>
              <a:cs typeface="Times New Roman" charset="0"/>
            </a:endParaRPr>
          </a:p>
          <a:p>
            <a:pPr marL="0" indent="0">
              <a:buNone/>
            </a:pPr>
            <a:endParaRPr lang="en-US" dirty="0">
              <a:latin typeface="Times New Roman" charset="0"/>
              <a:ea typeface="Times New Roman" charset="0"/>
              <a:cs typeface="Times New Roman" charset="0"/>
            </a:endParaRPr>
          </a:p>
          <a:p>
            <a:pPr marL="0" indent="0">
              <a:buNone/>
            </a:pPr>
            <a:r>
              <a:rPr lang="en-US" dirty="0" smtClean="0">
                <a:latin typeface="Times New Roman" charset="0"/>
                <a:ea typeface="Times New Roman" charset="0"/>
                <a:cs typeface="Times New Roman" charset="0"/>
              </a:rPr>
              <a:t>CG-MD allows to simulate long timescales (up to </a:t>
            </a:r>
            <a:r>
              <a:rPr lang="el-GR" dirty="0">
                <a:latin typeface="Times New Roman" charset="0"/>
                <a:ea typeface="Times New Roman" charset="0"/>
                <a:cs typeface="Times New Roman" charset="0"/>
              </a:rPr>
              <a:t>μ</a:t>
            </a:r>
            <a:r>
              <a:rPr lang="en-US" dirty="0" smtClean="0">
                <a:latin typeface="Times New Roman" charset="0"/>
                <a:ea typeface="Times New Roman" charset="0"/>
                <a:cs typeface="Times New Roman" charset="0"/>
              </a:rPr>
              <a:t>s)</a:t>
            </a:r>
          </a:p>
        </p:txBody>
      </p:sp>
      <p:cxnSp>
        <p:nvCxnSpPr>
          <p:cNvPr id="4"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ttangolo 5"/>
          <p:cNvSpPr/>
          <p:nvPr/>
        </p:nvSpPr>
        <p:spPr>
          <a:xfrm>
            <a:off x="0" y="3607"/>
            <a:ext cx="12178390" cy="523210"/>
          </a:xfrm>
          <a:prstGeom prst="rect">
            <a:avLst/>
          </a:prstGeom>
        </p:spPr>
        <p:txBody>
          <a:bodyPr wrap="square" lIns="91431" tIns="45715" rIns="91431" bIns="45715">
            <a:spAutoFit/>
          </a:bodyPr>
          <a:lstStyle/>
          <a:p>
            <a:pPr algn="ctr">
              <a:defRPr/>
            </a:pPr>
            <a:r>
              <a:rPr lang="en-US" sz="2800" b="1" dirty="0" smtClean="0">
                <a:latin typeface="Times New Roman" charset="0"/>
                <a:ea typeface="Times New Roman" charset="0"/>
                <a:cs typeface="Times New Roman" charset="0"/>
              </a:rPr>
              <a:t>CG-MD </a:t>
            </a:r>
            <a:r>
              <a:rPr lang="en-US" sz="2800" b="1" dirty="0">
                <a:latin typeface="Times New Roman" charset="0"/>
                <a:ea typeface="Times New Roman" charset="0"/>
                <a:cs typeface="Times New Roman" charset="0"/>
              </a:rPr>
              <a:t>for diffuse </a:t>
            </a:r>
            <a:r>
              <a:rPr lang="en-US" sz="2800" b="1" dirty="0" smtClean="0">
                <a:latin typeface="Times New Roman" charset="0"/>
                <a:ea typeface="Times New Roman" charset="0"/>
                <a:cs typeface="Times New Roman" charset="0"/>
              </a:rPr>
              <a:t>scattering</a:t>
            </a:r>
            <a:endParaRPr lang="en-US" sz="2700" b="1" dirty="0">
              <a:latin typeface="Times New Roman" charset="0"/>
              <a:ea typeface="Times New Roman" charset="0"/>
              <a:cs typeface="Times New Roman" charset="0"/>
            </a:endParaRPr>
          </a:p>
        </p:txBody>
      </p:sp>
      <p:sp>
        <p:nvSpPr>
          <p:cNvPr id="8" name="Date Placeholder 7"/>
          <p:cNvSpPr>
            <a:spLocks noGrp="1"/>
          </p:cNvSpPr>
          <p:nvPr>
            <p:ph type="dt" sz="half" idx="10"/>
          </p:nvPr>
        </p:nvSpPr>
        <p:spPr/>
        <p:txBody>
          <a:bodyPr/>
          <a:lstStyle/>
          <a:p>
            <a:r>
              <a:rPr lang="it-IT" smtClean="0"/>
              <a:t>04/04/18</a:t>
            </a:r>
            <a:endParaRPr lang="en-US"/>
          </a:p>
        </p:txBody>
      </p:sp>
      <p:sp>
        <p:nvSpPr>
          <p:cNvPr id="9" name="Slide Number Placeholder 8"/>
          <p:cNvSpPr>
            <a:spLocks noGrp="1"/>
          </p:cNvSpPr>
          <p:nvPr>
            <p:ph type="sldNum" sz="quarter" idx="12"/>
          </p:nvPr>
        </p:nvSpPr>
        <p:spPr/>
        <p:txBody>
          <a:bodyPr/>
          <a:lstStyle/>
          <a:p>
            <a:fld id="{3E2C805A-53F6-E646-A211-CDCC79B0086A}" type="slidenum">
              <a:rPr lang="en-US" smtClean="0"/>
              <a:t>21</a:t>
            </a:fld>
            <a:endParaRPr lang="en-US"/>
          </a:p>
        </p:txBody>
      </p:sp>
      <p:grpSp>
        <p:nvGrpSpPr>
          <p:cNvPr id="507" name="Group 506"/>
          <p:cNvGrpSpPr/>
          <p:nvPr/>
        </p:nvGrpSpPr>
        <p:grpSpPr>
          <a:xfrm>
            <a:off x="8400394" y="3268753"/>
            <a:ext cx="3472636" cy="3027472"/>
            <a:chOff x="6082391" y="3764119"/>
            <a:chExt cx="3739616" cy="3332472"/>
          </a:xfrm>
          <a:solidFill>
            <a:srgbClr val="FF0000"/>
          </a:solidFill>
        </p:grpSpPr>
        <p:grpSp>
          <p:nvGrpSpPr>
            <p:cNvPr id="352" name="Group 351"/>
            <p:cNvGrpSpPr/>
            <p:nvPr/>
          </p:nvGrpSpPr>
          <p:grpSpPr>
            <a:xfrm>
              <a:off x="6789339" y="3764119"/>
              <a:ext cx="3032668" cy="2592231"/>
              <a:chOff x="6797347" y="3750976"/>
              <a:chExt cx="3032668" cy="2592231"/>
            </a:xfrm>
            <a:grpFill/>
          </p:grpSpPr>
          <p:grpSp>
            <p:nvGrpSpPr>
              <p:cNvPr id="353" name="Group 352"/>
              <p:cNvGrpSpPr/>
              <p:nvPr/>
            </p:nvGrpSpPr>
            <p:grpSpPr>
              <a:xfrm>
                <a:off x="6797348" y="5723096"/>
                <a:ext cx="3032667" cy="620111"/>
                <a:chOff x="8731252" y="6009366"/>
                <a:chExt cx="3032667" cy="620111"/>
              </a:xfrm>
              <a:grpFill/>
            </p:grpSpPr>
            <p:sp>
              <p:nvSpPr>
                <p:cNvPr id="378" name="Cube 377"/>
                <p:cNvSpPr/>
                <p:nvPr/>
              </p:nvSpPr>
              <p:spPr>
                <a:xfrm>
                  <a:off x="8731252"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Cube 378"/>
                <p:cNvSpPr/>
                <p:nvPr/>
              </p:nvSpPr>
              <p:spPr>
                <a:xfrm>
                  <a:off x="9309429"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Cube 379"/>
                <p:cNvSpPr/>
                <p:nvPr/>
              </p:nvSpPr>
              <p:spPr>
                <a:xfrm>
                  <a:off x="9887714"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Cube 380"/>
                <p:cNvSpPr/>
                <p:nvPr/>
              </p:nvSpPr>
              <p:spPr>
                <a:xfrm>
                  <a:off x="10465891"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Cube 381"/>
                <p:cNvSpPr/>
                <p:nvPr/>
              </p:nvSpPr>
              <p:spPr>
                <a:xfrm>
                  <a:off x="11044176"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4" name="Group 353"/>
              <p:cNvGrpSpPr/>
              <p:nvPr/>
            </p:nvGrpSpPr>
            <p:grpSpPr>
              <a:xfrm>
                <a:off x="6797348" y="5234237"/>
                <a:ext cx="3032667" cy="620111"/>
                <a:chOff x="8731252" y="6009366"/>
                <a:chExt cx="3032667" cy="620111"/>
              </a:xfrm>
              <a:grpFill/>
            </p:grpSpPr>
            <p:sp>
              <p:nvSpPr>
                <p:cNvPr id="373" name="Cube 372"/>
                <p:cNvSpPr/>
                <p:nvPr/>
              </p:nvSpPr>
              <p:spPr>
                <a:xfrm>
                  <a:off x="8731252"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Cube 373"/>
                <p:cNvSpPr/>
                <p:nvPr/>
              </p:nvSpPr>
              <p:spPr>
                <a:xfrm>
                  <a:off x="9309429"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Cube 374"/>
                <p:cNvSpPr/>
                <p:nvPr/>
              </p:nvSpPr>
              <p:spPr>
                <a:xfrm>
                  <a:off x="9887714"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Cube 375"/>
                <p:cNvSpPr/>
                <p:nvPr/>
              </p:nvSpPr>
              <p:spPr>
                <a:xfrm>
                  <a:off x="10465891"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Cube 376"/>
                <p:cNvSpPr/>
                <p:nvPr/>
              </p:nvSpPr>
              <p:spPr>
                <a:xfrm>
                  <a:off x="11044176"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5" name="Group 354"/>
              <p:cNvGrpSpPr/>
              <p:nvPr/>
            </p:nvGrpSpPr>
            <p:grpSpPr>
              <a:xfrm>
                <a:off x="6797347" y="4737771"/>
                <a:ext cx="3032667" cy="620111"/>
                <a:chOff x="8731252" y="6009366"/>
                <a:chExt cx="3032667" cy="620111"/>
              </a:xfrm>
              <a:grpFill/>
            </p:grpSpPr>
            <p:sp>
              <p:nvSpPr>
                <p:cNvPr id="368" name="Cube 367"/>
                <p:cNvSpPr/>
                <p:nvPr/>
              </p:nvSpPr>
              <p:spPr>
                <a:xfrm>
                  <a:off x="8731252"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Cube 368"/>
                <p:cNvSpPr/>
                <p:nvPr/>
              </p:nvSpPr>
              <p:spPr>
                <a:xfrm>
                  <a:off x="9309429"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Cube 369"/>
                <p:cNvSpPr/>
                <p:nvPr/>
              </p:nvSpPr>
              <p:spPr>
                <a:xfrm>
                  <a:off x="9887714"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Cube 370"/>
                <p:cNvSpPr/>
                <p:nvPr/>
              </p:nvSpPr>
              <p:spPr>
                <a:xfrm>
                  <a:off x="10465891"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Cube 371"/>
                <p:cNvSpPr/>
                <p:nvPr/>
              </p:nvSpPr>
              <p:spPr>
                <a:xfrm>
                  <a:off x="11044176"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6" name="Group 355"/>
              <p:cNvGrpSpPr/>
              <p:nvPr/>
            </p:nvGrpSpPr>
            <p:grpSpPr>
              <a:xfrm>
                <a:off x="6797347" y="4245396"/>
                <a:ext cx="3032667" cy="620111"/>
                <a:chOff x="8731252" y="6009366"/>
                <a:chExt cx="3032667" cy="620111"/>
              </a:xfrm>
              <a:grpFill/>
            </p:grpSpPr>
            <p:sp>
              <p:nvSpPr>
                <p:cNvPr id="363" name="Cube 362"/>
                <p:cNvSpPr/>
                <p:nvPr/>
              </p:nvSpPr>
              <p:spPr>
                <a:xfrm>
                  <a:off x="8731252"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Cube 363"/>
                <p:cNvSpPr/>
                <p:nvPr/>
              </p:nvSpPr>
              <p:spPr>
                <a:xfrm>
                  <a:off x="9309429"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Cube 364"/>
                <p:cNvSpPr/>
                <p:nvPr/>
              </p:nvSpPr>
              <p:spPr>
                <a:xfrm>
                  <a:off x="9887714"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Cube 365"/>
                <p:cNvSpPr/>
                <p:nvPr/>
              </p:nvSpPr>
              <p:spPr>
                <a:xfrm>
                  <a:off x="10465891"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Cube 366"/>
                <p:cNvSpPr/>
                <p:nvPr/>
              </p:nvSpPr>
              <p:spPr>
                <a:xfrm>
                  <a:off x="11044176"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7" name="Group 356"/>
              <p:cNvGrpSpPr/>
              <p:nvPr/>
            </p:nvGrpSpPr>
            <p:grpSpPr>
              <a:xfrm>
                <a:off x="6797347" y="3750976"/>
                <a:ext cx="3032667" cy="620111"/>
                <a:chOff x="8731252" y="6009366"/>
                <a:chExt cx="3032667" cy="620111"/>
              </a:xfrm>
              <a:grpFill/>
            </p:grpSpPr>
            <p:sp>
              <p:nvSpPr>
                <p:cNvPr id="358" name="Cube 357"/>
                <p:cNvSpPr/>
                <p:nvPr/>
              </p:nvSpPr>
              <p:spPr>
                <a:xfrm>
                  <a:off x="8731252"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Cube 358"/>
                <p:cNvSpPr/>
                <p:nvPr/>
              </p:nvSpPr>
              <p:spPr>
                <a:xfrm>
                  <a:off x="9309429"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Cube 359"/>
                <p:cNvSpPr/>
                <p:nvPr/>
              </p:nvSpPr>
              <p:spPr>
                <a:xfrm>
                  <a:off x="9887714"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Cube 360"/>
                <p:cNvSpPr/>
                <p:nvPr/>
              </p:nvSpPr>
              <p:spPr>
                <a:xfrm>
                  <a:off x="10465891"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Cube 361"/>
                <p:cNvSpPr/>
                <p:nvPr/>
              </p:nvSpPr>
              <p:spPr>
                <a:xfrm>
                  <a:off x="11044176"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3" name="Group 382"/>
            <p:cNvGrpSpPr/>
            <p:nvPr/>
          </p:nvGrpSpPr>
          <p:grpSpPr>
            <a:xfrm>
              <a:off x="6612965" y="3946648"/>
              <a:ext cx="3032668" cy="2592231"/>
              <a:chOff x="6797347" y="3750976"/>
              <a:chExt cx="3032668" cy="2592231"/>
            </a:xfrm>
            <a:grpFill/>
          </p:grpSpPr>
          <p:grpSp>
            <p:nvGrpSpPr>
              <p:cNvPr id="384" name="Group 383"/>
              <p:cNvGrpSpPr/>
              <p:nvPr/>
            </p:nvGrpSpPr>
            <p:grpSpPr>
              <a:xfrm>
                <a:off x="6797348" y="5723096"/>
                <a:ext cx="3032667" cy="620111"/>
                <a:chOff x="8731252" y="6009366"/>
                <a:chExt cx="3032667" cy="620111"/>
              </a:xfrm>
              <a:grpFill/>
            </p:grpSpPr>
            <p:sp>
              <p:nvSpPr>
                <p:cNvPr id="409" name="Cube 408"/>
                <p:cNvSpPr/>
                <p:nvPr/>
              </p:nvSpPr>
              <p:spPr>
                <a:xfrm>
                  <a:off x="8731252"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Cube 409"/>
                <p:cNvSpPr/>
                <p:nvPr/>
              </p:nvSpPr>
              <p:spPr>
                <a:xfrm>
                  <a:off x="9309429"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Cube 410"/>
                <p:cNvSpPr/>
                <p:nvPr/>
              </p:nvSpPr>
              <p:spPr>
                <a:xfrm>
                  <a:off x="9887714"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Cube 411"/>
                <p:cNvSpPr/>
                <p:nvPr/>
              </p:nvSpPr>
              <p:spPr>
                <a:xfrm>
                  <a:off x="10465891"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Cube 412"/>
                <p:cNvSpPr/>
                <p:nvPr/>
              </p:nvSpPr>
              <p:spPr>
                <a:xfrm>
                  <a:off x="11044176"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5" name="Group 384"/>
              <p:cNvGrpSpPr/>
              <p:nvPr/>
            </p:nvGrpSpPr>
            <p:grpSpPr>
              <a:xfrm>
                <a:off x="6797348" y="5234237"/>
                <a:ext cx="3032667" cy="620111"/>
                <a:chOff x="8731252" y="6009366"/>
                <a:chExt cx="3032667" cy="620111"/>
              </a:xfrm>
              <a:grpFill/>
            </p:grpSpPr>
            <p:sp>
              <p:nvSpPr>
                <p:cNvPr id="404" name="Cube 403"/>
                <p:cNvSpPr/>
                <p:nvPr/>
              </p:nvSpPr>
              <p:spPr>
                <a:xfrm>
                  <a:off x="8731252"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Cube 404"/>
                <p:cNvSpPr/>
                <p:nvPr/>
              </p:nvSpPr>
              <p:spPr>
                <a:xfrm>
                  <a:off x="9309429"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Cube 405"/>
                <p:cNvSpPr/>
                <p:nvPr/>
              </p:nvSpPr>
              <p:spPr>
                <a:xfrm>
                  <a:off x="9887714"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Cube 406"/>
                <p:cNvSpPr/>
                <p:nvPr/>
              </p:nvSpPr>
              <p:spPr>
                <a:xfrm>
                  <a:off x="10465891"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Cube 407"/>
                <p:cNvSpPr/>
                <p:nvPr/>
              </p:nvSpPr>
              <p:spPr>
                <a:xfrm>
                  <a:off x="11044176"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6" name="Group 385"/>
              <p:cNvGrpSpPr/>
              <p:nvPr/>
            </p:nvGrpSpPr>
            <p:grpSpPr>
              <a:xfrm>
                <a:off x="6797347" y="4737771"/>
                <a:ext cx="3032667" cy="620111"/>
                <a:chOff x="8731252" y="6009366"/>
                <a:chExt cx="3032667" cy="620111"/>
              </a:xfrm>
              <a:grpFill/>
            </p:grpSpPr>
            <p:sp>
              <p:nvSpPr>
                <p:cNvPr id="399" name="Cube 398"/>
                <p:cNvSpPr/>
                <p:nvPr/>
              </p:nvSpPr>
              <p:spPr>
                <a:xfrm>
                  <a:off x="8731252"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Cube 399"/>
                <p:cNvSpPr/>
                <p:nvPr/>
              </p:nvSpPr>
              <p:spPr>
                <a:xfrm>
                  <a:off x="9309429"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Cube 400"/>
                <p:cNvSpPr/>
                <p:nvPr/>
              </p:nvSpPr>
              <p:spPr>
                <a:xfrm>
                  <a:off x="9887714"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Cube 401"/>
                <p:cNvSpPr/>
                <p:nvPr/>
              </p:nvSpPr>
              <p:spPr>
                <a:xfrm>
                  <a:off x="10465891"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Cube 402"/>
                <p:cNvSpPr/>
                <p:nvPr/>
              </p:nvSpPr>
              <p:spPr>
                <a:xfrm>
                  <a:off x="11044176"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7" name="Group 386"/>
              <p:cNvGrpSpPr/>
              <p:nvPr/>
            </p:nvGrpSpPr>
            <p:grpSpPr>
              <a:xfrm>
                <a:off x="6797347" y="4245396"/>
                <a:ext cx="3032667" cy="620111"/>
                <a:chOff x="8731252" y="6009366"/>
                <a:chExt cx="3032667" cy="620111"/>
              </a:xfrm>
              <a:grpFill/>
            </p:grpSpPr>
            <p:sp>
              <p:nvSpPr>
                <p:cNvPr id="394" name="Cube 393"/>
                <p:cNvSpPr/>
                <p:nvPr/>
              </p:nvSpPr>
              <p:spPr>
                <a:xfrm>
                  <a:off x="8731252"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Cube 394"/>
                <p:cNvSpPr/>
                <p:nvPr/>
              </p:nvSpPr>
              <p:spPr>
                <a:xfrm>
                  <a:off x="9309429"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Cube 395"/>
                <p:cNvSpPr/>
                <p:nvPr/>
              </p:nvSpPr>
              <p:spPr>
                <a:xfrm>
                  <a:off x="9887714"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Cube 396"/>
                <p:cNvSpPr/>
                <p:nvPr/>
              </p:nvSpPr>
              <p:spPr>
                <a:xfrm>
                  <a:off x="10465891"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Cube 397"/>
                <p:cNvSpPr/>
                <p:nvPr/>
              </p:nvSpPr>
              <p:spPr>
                <a:xfrm>
                  <a:off x="11044176"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8" name="Group 387"/>
              <p:cNvGrpSpPr/>
              <p:nvPr/>
            </p:nvGrpSpPr>
            <p:grpSpPr>
              <a:xfrm>
                <a:off x="6797347" y="3750976"/>
                <a:ext cx="3032667" cy="620111"/>
                <a:chOff x="8731252" y="6009366"/>
                <a:chExt cx="3032667" cy="620111"/>
              </a:xfrm>
              <a:grpFill/>
            </p:grpSpPr>
            <p:sp>
              <p:nvSpPr>
                <p:cNvPr id="389" name="Cube 388"/>
                <p:cNvSpPr/>
                <p:nvPr/>
              </p:nvSpPr>
              <p:spPr>
                <a:xfrm>
                  <a:off x="8731252"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Cube 389"/>
                <p:cNvSpPr/>
                <p:nvPr/>
              </p:nvSpPr>
              <p:spPr>
                <a:xfrm>
                  <a:off x="9309429"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Cube 390"/>
                <p:cNvSpPr/>
                <p:nvPr/>
              </p:nvSpPr>
              <p:spPr>
                <a:xfrm>
                  <a:off x="9887714"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Cube 391"/>
                <p:cNvSpPr/>
                <p:nvPr/>
              </p:nvSpPr>
              <p:spPr>
                <a:xfrm>
                  <a:off x="10465891"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Cube 392"/>
                <p:cNvSpPr/>
                <p:nvPr/>
              </p:nvSpPr>
              <p:spPr>
                <a:xfrm>
                  <a:off x="11044176"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4" name="Group 413"/>
            <p:cNvGrpSpPr/>
            <p:nvPr/>
          </p:nvGrpSpPr>
          <p:grpSpPr>
            <a:xfrm>
              <a:off x="6429466" y="4133793"/>
              <a:ext cx="3032668" cy="2592231"/>
              <a:chOff x="6797347" y="3750976"/>
              <a:chExt cx="3032668" cy="2592231"/>
            </a:xfrm>
            <a:grpFill/>
          </p:grpSpPr>
          <p:grpSp>
            <p:nvGrpSpPr>
              <p:cNvPr id="415" name="Group 414"/>
              <p:cNvGrpSpPr/>
              <p:nvPr/>
            </p:nvGrpSpPr>
            <p:grpSpPr>
              <a:xfrm>
                <a:off x="6797348" y="5723096"/>
                <a:ext cx="3032667" cy="620111"/>
                <a:chOff x="8731252" y="6009366"/>
                <a:chExt cx="3032667" cy="620111"/>
              </a:xfrm>
              <a:grpFill/>
            </p:grpSpPr>
            <p:sp>
              <p:nvSpPr>
                <p:cNvPr id="440" name="Cube 439"/>
                <p:cNvSpPr/>
                <p:nvPr/>
              </p:nvSpPr>
              <p:spPr>
                <a:xfrm>
                  <a:off x="8731252"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Cube 440"/>
                <p:cNvSpPr/>
                <p:nvPr/>
              </p:nvSpPr>
              <p:spPr>
                <a:xfrm>
                  <a:off x="9309429"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Cube 441"/>
                <p:cNvSpPr/>
                <p:nvPr/>
              </p:nvSpPr>
              <p:spPr>
                <a:xfrm>
                  <a:off x="9887714"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Cube 442"/>
                <p:cNvSpPr/>
                <p:nvPr/>
              </p:nvSpPr>
              <p:spPr>
                <a:xfrm>
                  <a:off x="10465891"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Cube 443"/>
                <p:cNvSpPr/>
                <p:nvPr/>
              </p:nvSpPr>
              <p:spPr>
                <a:xfrm>
                  <a:off x="11044176"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6" name="Group 415"/>
              <p:cNvGrpSpPr/>
              <p:nvPr/>
            </p:nvGrpSpPr>
            <p:grpSpPr>
              <a:xfrm>
                <a:off x="6797348" y="5234237"/>
                <a:ext cx="3032667" cy="620111"/>
                <a:chOff x="8731252" y="6009366"/>
                <a:chExt cx="3032667" cy="620111"/>
              </a:xfrm>
              <a:grpFill/>
            </p:grpSpPr>
            <p:sp>
              <p:nvSpPr>
                <p:cNvPr id="435" name="Cube 434"/>
                <p:cNvSpPr/>
                <p:nvPr/>
              </p:nvSpPr>
              <p:spPr>
                <a:xfrm>
                  <a:off x="8731252"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Cube 435"/>
                <p:cNvSpPr/>
                <p:nvPr/>
              </p:nvSpPr>
              <p:spPr>
                <a:xfrm>
                  <a:off x="9309429"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Cube 436"/>
                <p:cNvSpPr/>
                <p:nvPr/>
              </p:nvSpPr>
              <p:spPr>
                <a:xfrm>
                  <a:off x="9887714"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Cube 437"/>
                <p:cNvSpPr/>
                <p:nvPr/>
              </p:nvSpPr>
              <p:spPr>
                <a:xfrm>
                  <a:off x="10465891"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Cube 438"/>
                <p:cNvSpPr/>
                <p:nvPr/>
              </p:nvSpPr>
              <p:spPr>
                <a:xfrm>
                  <a:off x="11044176"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7" name="Group 416"/>
              <p:cNvGrpSpPr/>
              <p:nvPr/>
            </p:nvGrpSpPr>
            <p:grpSpPr>
              <a:xfrm>
                <a:off x="6797347" y="4737771"/>
                <a:ext cx="3032667" cy="620111"/>
                <a:chOff x="8731252" y="6009366"/>
                <a:chExt cx="3032667" cy="620111"/>
              </a:xfrm>
              <a:grpFill/>
            </p:grpSpPr>
            <p:sp>
              <p:nvSpPr>
                <p:cNvPr id="430" name="Cube 429"/>
                <p:cNvSpPr/>
                <p:nvPr/>
              </p:nvSpPr>
              <p:spPr>
                <a:xfrm>
                  <a:off x="8731252"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Cube 430"/>
                <p:cNvSpPr/>
                <p:nvPr/>
              </p:nvSpPr>
              <p:spPr>
                <a:xfrm>
                  <a:off x="9309429"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Cube 431"/>
                <p:cNvSpPr/>
                <p:nvPr/>
              </p:nvSpPr>
              <p:spPr>
                <a:xfrm>
                  <a:off x="9887714"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Cube 432"/>
                <p:cNvSpPr/>
                <p:nvPr/>
              </p:nvSpPr>
              <p:spPr>
                <a:xfrm>
                  <a:off x="10465891"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Cube 433"/>
                <p:cNvSpPr/>
                <p:nvPr/>
              </p:nvSpPr>
              <p:spPr>
                <a:xfrm>
                  <a:off x="11044176"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8" name="Group 417"/>
              <p:cNvGrpSpPr/>
              <p:nvPr/>
            </p:nvGrpSpPr>
            <p:grpSpPr>
              <a:xfrm>
                <a:off x="6797347" y="4245396"/>
                <a:ext cx="3032667" cy="620111"/>
                <a:chOff x="8731252" y="6009366"/>
                <a:chExt cx="3032667" cy="620111"/>
              </a:xfrm>
              <a:grpFill/>
            </p:grpSpPr>
            <p:sp>
              <p:nvSpPr>
                <p:cNvPr id="425" name="Cube 424"/>
                <p:cNvSpPr/>
                <p:nvPr/>
              </p:nvSpPr>
              <p:spPr>
                <a:xfrm>
                  <a:off x="8731252"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Cube 425"/>
                <p:cNvSpPr/>
                <p:nvPr/>
              </p:nvSpPr>
              <p:spPr>
                <a:xfrm>
                  <a:off x="9309429"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Cube 426"/>
                <p:cNvSpPr/>
                <p:nvPr/>
              </p:nvSpPr>
              <p:spPr>
                <a:xfrm>
                  <a:off x="9887714"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Cube 427"/>
                <p:cNvSpPr/>
                <p:nvPr/>
              </p:nvSpPr>
              <p:spPr>
                <a:xfrm>
                  <a:off x="10465891"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Cube 428"/>
                <p:cNvSpPr/>
                <p:nvPr/>
              </p:nvSpPr>
              <p:spPr>
                <a:xfrm>
                  <a:off x="11044176"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9" name="Group 418"/>
              <p:cNvGrpSpPr/>
              <p:nvPr/>
            </p:nvGrpSpPr>
            <p:grpSpPr>
              <a:xfrm>
                <a:off x="6797347" y="3750976"/>
                <a:ext cx="3032667" cy="620111"/>
                <a:chOff x="8731252" y="6009366"/>
                <a:chExt cx="3032667" cy="620111"/>
              </a:xfrm>
              <a:grpFill/>
            </p:grpSpPr>
            <p:sp>
              <p:nvSpPr>
                <p:cNvPr id="420" name="Cube 419"/>
                <p:cNvSpPr/>
                <p:nvPr/>
              </p:nvSpPr>
              <p:spPr>
                <a:xfrm>
                  <a:off x="8731252"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Cube 420"/>
                <p:cNvSpPr/>
                <p:nvPr/>
              </p:nvSpPr>
              <p:spPr>
                <a:xfrm>
                  <a:off x="9309429"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Cube 421"/>
                <p:cNvSpPr/>
                <p:nvPr/>
              </p:nvSpPr>
              <p:spPr>
                <a:xfrm>
                  <a:off x="9887714"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Cube 422"/>
                <p:cNvSpPr/>
                <p:nvPr/>
              </p:nvSpPr>
              <p:spPr>
                <a:xfrm>
                  <a:off x="10465891"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Cube 423"/>
                <p:cNvSpPr/>
                <p:nvPr/>
              </p:nvSpPr>
              <p:spPr>
                <a:xfrm>
                  <a:off x="11044176"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5" name="Group 444"/>
            <p:cNvGrpSpPr/>
            <p:nvPr/>
          </p:nvGrpSpPr>
          <p:grpSpPr>
            <a:xfrm>
              <a:off x="6253092" y="4320938"/>
              <a:ext cx="3032668" cy="2592231"/>
              <a:chOff x="6797347" y="3750976"/>
              <a:chExt cx="3032668" cy="2592231"/>
            </a:xfrm>
            <a:grpFill/>
          </p:grpSpPr>
          <p:grpSp>
            <p:nvGrpSpPr>
              <p:cNvPr id="446" name="Group 445"/>
              <p:cNvGrpSpPr/>
              <p:nvPr/>
            </p:nvGrpSpPr>
            <p:grpSpPr>
              <a:xfrm>
                <a:off x="6797348" y="5723096"/>
                <a:ext cx="3032667" cy="620111"/>
                <a:chOff x="8731252" y="6009366"/>
                <a:chExt cx="3032667" cy="620111"/>
              </a:xfrm>
              <a:grpFill/>
            </p:grpSpPr>
            <p:sp>
              <p:nvSpPr>
                <p:cNvPr id="471" name="Cube 470"/>
                <p:cNvSpPr/>
                <p:nvPr/>
              </p:nvSpPr>
              <p:spPr>
                <a:xfrm>
                  <a:off x="8731252"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Cube 471"/>
                <p:cNvSpPr/>
                <p:nvPr/>
              </p:nvSpPr>
              <p:spPr>
                <a:xfrm>
                  <a:off x="9309429"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Cube 472"/>
                <p:cNvSpPr/>
                <p:nvPr/>
              </p:nvSpPr>
              <p:spPr>
                <a:xfrm>
                  <a:off x="9887714"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Cube 473"/>
                <p:cNvSpPr/>
                <p:nvPr/>
              </p:nvSpPr>
              <p:spPr>
                <a:xfrm>
                  <a:off x="10465891"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Cube 474"/>
                <p:cNvSpPr/>
                <p:nvPr/>
              </p:nvSpPr>
              <p:spPr>
                <a:xfrm>
                  <a:off x="11044176"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7" name="Group 446"/>
              <p:cNvGrpSpPr/>
              <p:nvPr/>
            </p:nvGrpSpPr>
            <p:grpSpPr>
              <a:xfrm>
                <a:off x="6797348" y="5234237"/>
                <a:ext cx="3032667" cy="620111"/>
                <a:chOff x="8731252" y="6009366"/>
                <a:chExt cx="3032667" cy="620111"/>
              </a:xfrm>
              <a:grpFill/>
            </p:grpSpPr>
            <p:sp>
              <p:nvSpPr>
                <p:cNvPr id="466" name="Cube 465"/>
                <p:cNvSpPr/>
                <p:nvPr/>
              </p:nvSpPr>
              <p:spPr>
                <a:xfrm>
                  <a:off x="8731252"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Cube 466"/>
                <p:cNvSpPr/>
                <p:nvPr/>
              </p:nvSpPr>
              <p:spPr>
                <a:xfrm>
                  <a:off x="9309429"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Cube 467"/>
                <p:cNvSpPr/>
                <p:nvPr/>
              </p:nvSpPr>
              <p:spPr>
                <a:xfrm>
                  <a:off x="9887714"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Cube 468"/>
                <p:cNvSpPr/>
                <p:nvPr/>
              </p:nvSpPr>
              <p:spPr>
                <a:xfrm>
                  <a:off x="10465891"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Cube 469"/>
                <p:cNvSpPr/>
                <p:nvPr/>
              </p:nvSpPr>
              <p:spPr>
                <a:xfrm>
                  <a:off x="11044176"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8" name="Group 447"/>
              <p:cNvGrpSpPr/>
              <p:nvPr/>
            </p:nvGrpSpPr>
            <p:grpSpPr>
              <a:xfrm>
                <a:off x="6797347" y="4737771"/>
                <a:ext cx="3032667" cy="620111"/>
                <a:chOff x="8731252" y="6009366"/>
                <a:chExt cx="3032667" cy="620111"/>
              </a:xfrm>
              <a:grpFill/>
            </p:grpSpPr>
            <p:sp>
              <p:nvSpPr>
                <p:cNvPr id="461" name="Cube 460"/>
                <p:cNvSpPr/>
                <p:nvPr/>
              </p:nvSpPr>
              <p:spPr>
                <a:xfrm>
                  <a:off x="8731252"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Cube 461"/>
                <p:cNvSpPr/>
                <p:nvPr/>
              </p:nvSpPr>
              <p:spPr>
                <a:xfrm>
                  <a:off x="9309429"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Cube 462"/>
                <p:cNvSpPr/>
                <p:nvPr/>
              </p:nvSpPr>
              <p:spPr>
                <a:xfrm>
                  <a:off x="9887714"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Cube 463"/>
                <p:cNvSpPr/>
                <p:nvPr/>
              </p:nvSpPr>
              <p:spPr>
                <a:xfrm>
                  <a:off x="10465891"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Cube 464"/>
                <p:cNvSpPr/>
                <p:nvPr/>
              </p:nvSpPr>
              <p:spPr>
                <a:xfrm>
                  <a:off x="11044176"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9" name="Group 448"/>
              <p:cNvGrpSpPr/>
              <p:nvPr/>
            </p:nvGrpSpPr>
            <p:grpSpPr>
              <a:xfrm>
                <a:off x="6797347" y="4245396"/>
                <a:ext cx="3032667" cy="620111"/>
                <a:chOff x="8731252" y="6009366"/>
                <a:chExt cx="3032667" cy="620111"/>
              </a:xfrm>
              <a:grpFill/>
            </p:grpSpPr>
            <p:sp>
              <p:nvSpPr>
                <p:cNvPr id="456" name="Cube 455"/>
                <p:cNvSpPr/>
                <p:nvPr/>
              </p:nvSpPr>
              <p:spPr>
                <a:xfrm>
                  <a:off x="8731252"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Cube 456"/>
                <p:cNvSpPr/>
                <p:nvPr/>
              </p:nvSpPr>
              <p:spPr>
                <a:xfrm>
                  <a:off x="9309429"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Cube 457"/>
                <p:cNvSpPr/>
                <p:nvPr/>
              </p:nvSpPr>
              <p:spPr>
                <a:xfrm>
                  <a:off x="9887714"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Cube 458"/>
                <p:cNvSpPr/>
                <p:nvPr/>
              </p:nvSpPr>
              <p:spPr>
                <a:xfrm>
                  <a:off x="10465891"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Cube 459"/>
                <p:cNvSpPr/>
                <p:nvPr/>
              </p:nvSpPr>
              <p:spPr>
                <a:xfrm>
                  <a:off x="11044176"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0" name="Group 449"/>
              <p:cNvGrpSpPr/>
              <p:nvPr/>
            </p:nvGrpSpPr>
            <p:grpSpPr>
              <a:xfrm>
                <a:off x="6797347" y="3750976"/>
                <a:ext cx="3032667" cy="620111"/>
                <a:chOff x="8731252" y="6009366"/>
                <a:chExt cx="3032667" cy="620111"/>
              </a:xfrm>
              <a:grpFill/>
            </p:grpSpPr>
            <p:sp>
              <p:nvSpPr>
                <p:cNvPr id="451" name="Cube 450"/>
                <p:cNvSpPr/>
                <p:nvPr/>
              </p:nvSpPr>
              <p:spPr>
                <a:xfrm>
                  <a:off x="8731252"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Cube 451"/>
                <p:cNvSpPr/>
                <p:nvPr/>
              </p:nvSpPr>
              <p:spPr>
                <a:xfrm>
                  <a:off x="9309429"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Cube 452"/>
                <p:cNvSpPr/>
                <p:nvPr/>
              </p:nvSpPr>
              <p:spPr>
                <a:xfrm>
                  <a:off x="9887714"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Cube 453"/>
                <p:cNvSpPr/>
                <p:nvPr/>
              </p:nvSpPr>
              <p:spPr>
                <a:xfrm>
                  <a:off x="10465891"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Cube 454"/>
                <p:cNvSpPr/>
                <p:nvPr/>
              </p:nvSpPr>
              <p:spPr>
                <a:xfrm>
                  <a:off x="11044176"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6" name="Group 475"/>
            <p:cNvGrpSpPr/>
            <p:nvPr/>
          </p:nvGrpSpPr>
          <p:grpSpPr>
            <a:xfrm>
              <a:off x="6082391" y="4504360"/>
              <a:ext cx="3032668" cy="2592231"/>
              <a:chOff x="6797347" y="3750976"/>
              <a:chExt cx="3032668" cy="2592231"/>
            </a:xfrm>
            <a:grpFill/>
          </p:grpSpPr>
          <p:grpSp>
            <p:nvGrpSpPr>
              <p:cNvPr id="477" name="Group 476"/>
              <p:cNvGrpSpPr/>
              <p:nvPr/>
            </p:nvGrpSpPr>
            <p:grpSpPr>
              <a:xfrm>
                <a:off x="6797348" y="5723096"/>
                <a:ext cx="3032667" cy="620111"/>
                <a:chOff x="8731252" y="6009366"/>
                <a:chExt cx="3032667" cy="620111"/>
              </a:xfrm>
              <a:grpFill/>
            </p:grpSpPr>
            <p:sp>
              <p:nvSpPr>
                <p:cNvPr id="502" name="Cube 501"/>
                <p:cNvSpPr/>
                <p:nvPr/>
              </p:nvSpPr>
              <p:spPr>
                <a:xfrm>
                  <a:off x="8731252"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Cube 502"/>
                <p:cNvSpPr/>
                <p:nvPr/>
              </p:nvSpPr>
              <p:spPr>
                <a:xfrm>
                  <a:off x="9309429"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Cube 503"/>
                <p:cNvSpPr/>
                <p:nvPr/>
              </p:nvSpPr>
              <p:spPr>
                <a:xfrm>
                  <a:off x="9887714"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Cube 504"/>
                <p:cNvSpPr/>
                <p:nvPr/>
              </p:nvSpPr>
              <p:spPr>
                <a:xfrm>
                  <a:off x="10465891"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Cube 505"/>
                <p:cNvSpPr/>
                <p:nvPr/>
              </p:nvSpPr>
              <p:spPr>
                <a:xfrm>
                  <a:off x="11044176"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8" name="Group 477"/>
              <p:cNvGrpSpPr/>
              <p:nvPr/>
            </p:nvGrpSpPr>
            <p:grpSpPr>
              <a:xfrm>
                <a:off x="6797348" y="5234237"/>
                <a:ext cx="3032667" cy="620111"/>
                <a:chOff x="8731252" y="6009366"/>
                <a:chExt cx="3032667" cy="620111"/>
              </a:xfrm>
              <a:grpFill/>
            </p:grpSpPr>
            <p:sp>
              <p:nvSpPr>
                <p:cNvPr id="497" name="Cube 496"/>
                <p:cNvSpPr/>
                <p:nvPr/>
              </p:nvSpPr>
              <p:spPr>
                <a:xfrm>
                  <a:off x="8731252"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Cube 497"/>
                <p:cNvSpPr/>
                <p:nvPr/>
              </p:nvSpPr>
              <p:spPr>
                <a:xfrm>
                  <a:off x="9309429"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Cube 498"/>
                <p:cNvSpPr/>
                <p:nvPr/>
              </p:nvSpPr>
              <p:spPr>
                <a:xfrm>
                  <a:off x="9887714"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Cube 499"/>
                <p:cNvSpPr/>
                <p:nvPr/>
              </p:nvSpPr>
              <p:spPr>
                <a:xfrm>
                  <a:off x="10465891"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Cube 500"/>
                <p:cNvSpPr/>
                <p:nvPr/>
              </p:nvSpPr>
              <p:spPr>
                <a:xfrm>
                  <a:off x="11044176"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9" name="Group 478"/>
              <p:cNvGrpSpPr/>
              <p:nvPr/>
            </p:nvGrpSpPr>
            <p:grpSpPr>
              <a:xfrm>
                <a:off x="6797347" y="4737771"/>
                <a:ext cx="3032667" cy="620111"/>
                <a:chOff x="8731252" y="6009366"/>
                <a:chExt cx="3032667" cy="620111"/>
              </a:xfrm>
              <a:grpFill/>
            </p:grpSpPr>
            <p:sp>
              <p:nvSpPr>
                <p:cNvPr id="492" name="Cube 491"/>
                <p:cNvSpPr/>
                <p:nvPr/>
              </p:nvSpPr>
              <p:spPr>
                <a:xfrm>
                  <a:off x="8731252"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Cube 492"/>
                <p:cNvSpPr/>
                <p:nvPr/>
              </p:nvSpPr>
              <p:spPr>
                <a:xfrm>
                  <a:off x="9309429"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ube 493"/>
                <p:cNvSpPr/>
                <p:nvPr/>
              </p:nvSpPr>
              <p:spPr>
                <a:xfrm>
                  <a:off x="9887714"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Cube 494"/>
                <p:cNvSpPr/>
                <p:nvPr/>
              </p:nvSpPr>
              <p:spPr>
                <a:xfrm>
                  <a:off x="10465891"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ube 495"/>
                <p:cNvSpPr/>
                <p:nvPr/>
              </p:nvSpPr>
              <p:spPr>
                <a:xfrm>
                  <a:off x="11044176"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0" name="Group 479"/>
              <p:cNvGrpSpPr/>
              <p:nvPr/>
            </p:nvGrpSpPr>
            <p:grpSpPr>
              <a:xfrm>
                <a:off x="6797347" y="4245396"/>
                <a:ext cx="3032667" cy="620111"/>
                <a:chOff x="8731252" y="6009366"/>
                <a:chExt cx="3032667" cy="620111"/>
              </a:xfrm>
              <a:grpFill/>
            </p:grpSpPr>
            <p:sp>
              <p:nvSpPr>
                <p:cNvPr id="487" name="Cube 486"/>
                <p:cNvSpPr/>
                <p:nvPr/>
              </p:nvSpPr>
              <p:spPr>
                <a:xfrm>
                  <a:off x="8731252"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Cube 487"/>
                <p:cNvSpPr/>
                <p:nvPr/>
              </p:nvSpPr>
              <p:spPr>
                <a:xfrm>
                  <a:off x="9309429"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Cube 488"/>
                <p:cNvSpPr/>
                <p:nvPr/>
              </p:nvSpPr>
              <p:spPr>
                <a:xfrm>
                  <a:off x="9887714"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Cube 489"/>
                <p:cNvSpPr/>
                <p:nvPr/>
              </p:nvSpPr>
              <p:spPr>
                <a:xfrm>
                  <a:off x="10465891"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Cube 490"/>
                <p:cNvSpPr/>
                <p:nvPr/>
              </p:nvSpPr>
              <p:spPr>
                <a:xfrm>
                  <a:off x="11044176"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1" name="Group 480"/>
              <p:cNvGrpSpPr/>
              <p:nvPr/>
            </p:nvGrpSpPr>
            <p:grpSpPr>
              <a:xfrm>
                <a:off x="6797347" y="3750976"/>
                <a:ext cx="3032667" cy="620111"/>
                <a:chOff x="8731252" y="6009366"/>
                <a:chExt cx="3032667" cy="620111"/>
              </a:xfrm>
              <a:grpFill/>
            </p:grpSpPr>
            <p:sp>
              <p:nvSpPr>
                <p:cNvPr id="482" name="Cube 481"/>
                <p:cNvSpPr/>
                <p:nvPr/>
              </p:nvSpPr>
              <p:spPr>
                <a:xfrm>
                  <a:off x="8731252"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Cube 482"/>
                <p:cNvSpPr/>
                <p:nvPr/>
              </p:nvSpPr>
              <p:spPr>
                <a:xfrm>
                  <a:off x="9309429"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Cube 483"/>
                <p:cNvSpPr/>
                <p:nvPr/>
              </p:nvSpPr>
              <p:spPr>
                <a:xfrm>
                  <a:off x="9887714"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Cube 484"/>
                <p:cNvSpPr/>
                <p:nvPr/>
              </p:nvSpPr>
              <p:spPr>
                <a:xfrm>
                  <a:off x="10465891"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Cube 485"/>
                <p:cNvSpPr/>
                <p:nvPr/>
              </p:nvSpPr>
              <p:spPr>
                <a:xfrm>
                  <a:off x="11044176" y="6009366"/>
                  <a:ext cx="719743" cy="620111"/>
                </a:xfrm>
                <a:prstGeom prst="cub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08" name="Cube 507"/>
          <p:cNvSpPr/>
          <p:nvPr/>
        </p:nvSpPr>
        <p:spPr>
          <a:xfrm>
            <a:off x="9927950" y="1759170"/>
            <a:ext cx="668359" cy="563356"/>
          </a:xfrm>
          <a:prstGeom prst="cube">
            <a:avLst/>
          </a:prstGeom>
          <a:solidFill>
            <a:srgbClr val="FF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TextBox 508"/>
          <p:cNvSpPr txBox="1"/>
          <p:nvPr/>
        </p:nvSpPr>
        <p:spPr>
          <a:xfrm>
            <a:off x="9808473" y="1449436"/>
            <a:ext cx="1145259" cy="646331"/>
          </a:xfrm>
          <a:prstGeom prst="rect">
            <a:avLst/>
          </a:prstGeom>
          <a:noFill/>
        </p:spPr>
        <p:txBody>
          <a:bodyPr wrap="square" rtlCol="0">
            <a:spAutoFit/>
          </a:bodyPr>
          <a:lstStyle/>
          <a:p>
            <a:r>
              <a:rPr lang="en-US" smtClean="0"/>
              <a:t>Unit cell</a:t>
            </a:r>
          </a:p>
          <a:p>
            <a:endParaRPr lang="en-US" dirty="0"/>
          </a:p>
        </p:txBody>
      </p:sp>
      <p:sp>
        <p:nvSpPr>
          <p:cNvPr id="510" name="TextBox 509"/>
          <p:cNvSpPr txBox="1"/>
          <p:nvPr/>
        </p:nvSpPr>
        <p:spPr>
          <a:xfrm>
            <a:off x="9706112" y="2948050"/>
            <a:ext cx="1145259" cy="646331"/>
          </a:xfrm>
          <a:prstGeom prst="rect">
            <a:avLst/>
          </a:prstGeom>
          <a:noFill/>
        </p:spPr>
        <p:txBody>
          <a:bodyPr wrap="square" rtlCol="0">
            <a:spAutoFit/>
          </a:bodyPr>
          <a:lstStyle/>
          <a:p>
            <a:r>
              <a:rPr lang="en-US" dirty="0" err="1" smtClean="0"/>
              <a:t>Supercell</a:t>
            </a:r>
            <a:endParaRPr lang="en-US" dirty="0" smtClean="0"/>
          </a:p>
          <a:p>
            <a:endParaRPr lang="en-US" dirty="0"/>
          </a:p>
        </p:txBody>
      </p:sp>
    </p:spTree>
    <p:extLst>
      <p:ext uri="{BB962C8B-B14F-4D97-AF65-F5344CB8AC3E}">
        <p14:creationId xmlns:p14="http://schemas.microsoft.com/office/powerpoint/2010/main" val="1826133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23719"/>
            <a:ext cx="10515600" cy="4351338"/>
          </a:xfrm>
        </p:spPr>
        <p:txBody>
          <a:bodyPr/>
          <a:lstStyle/>
          <a:p>
            <a:endParaRPr lang="en-US" dirty="0"/>
          </a:p>
          <a:p>
            <a:pPr marL="0" indent="0" algn="ctr">
              <a:buNone/>
            </a:pPr>
            <a:r>
              <a:rPr lang="en-US" dirty="0" smtClean="0">
                <a:latin typeface="Times New Roman" charset="0"/>
                <a:ea typeface="Times New Roman" charset="0"/>
                <a:cs typeface="Times New Roman" charset="0"/>
              </a:rPr>
              <a:t>CG-MD simulations of a lysozyme nanocrystal </a:t>
            </a:r>
          </a:p>
          <a:p>
            <a:pPr marL="0" indent="0" algn="ctr">
              <a:buNone/>
            </a:pPr>
            <a:endParaRPr lang="en-US" dirty="0">
              <a:latin typeface="Times New Roman" charset="0"/>
              <a:ea typeface="Times New Roman" charset="0"/>
              <a:cs typeface="Times New Roman" charset="0"/>
            </a:endParaRPr>
          </a:p>
          <a:p>
            <a:pPr marL="0" indent="0" algn="ctr">
              <a:buNone/>
            </a:pPr>
            <a:endParaRPr lang="en-US" dirty="0" smtClean="0">
              <a:latin typeface="Times New Roman" charset="0"/>
              <a:ea typeface="Times New Roman" charset="0"/>
              <a:cs typeface="Times New Roman" charset="0"/>
            </a:endParaRPr>
          </a:p>
          <a:p>
            <a:pPr marL="0" indent="0" algn="ctr">
              <a:buNone/>
            </a:pPr>
            <a:r>
              <a:rPr lang="en-US" dirty="0" smtClean="0">
                <a:latin typeface="Times New Roman" charset="0"/>
                <a:ea typeface="Times New Roman" charset="0"/>
                <a:cs typeface="Times New Roman" charset="0"/>
              </a:rPr>
              <a:t>diffuse </a:t>
            </a:r>
            <a:r>
              <a:rPr lang="en-US" dirty="0">
                <a:latin typeface="Times New Roman" charset="0"/>
                <a:ea typeface="Times New Roman" charset="0"/>
                <a:cs typeface="Times New Roman" charset="0"/>
              </a:rPr>
              <a:t>scattering pattern </a:t>
            </a:r>
            <a:r>
              <a:rPr lang="en-US" dirty="0" smtClean="0">
                <a:latin typeface="Times New Roman" charset="0"/>
                <a:ea typeface="Times New Roman" charset="0"/>
                <a:cs typeface="Times New Roman" charset="0"/>
              </a:rPr>
              <a:t>simulated along the MD trajectory</a:t>
            </a:r>
          </a:p>
        </p:txBody>
      </p:sp>
      <p:sp>
        <p:nvSpPr>
          <p:cNvPr id="4" name="Date Placeholder 3"/>
          <p:cNvSpPr>
            <a:spLocks noGrp="1"/>
          </p:cNvSpPr>
          <p:nvPr>
            <p:ph type="dt" sz="half" idx="10"/>
          </p:nvPr>
        </p:nvSpPr>
        <p:spPr/>
        <p:txBody>
          <a:bodyPr/>
          <a:lstStyle/>
          <a:p>
            <a:r>
              <a:rPr lang="it-IT" smtClean="0"/>
              <a:t>04/04/18</a:t>
            </a:r>
            <a:endParaRPr lang="en-US"/>
          </a:p>
        </p:txBody>
      </p:sp>
      <p:sp>
        <p:nvSpPr>
          <p:cNvPr id="5" name="Slide Number Placeholder 4"/>
          <p:cNvSpPr>
            <a:spLocks noGrp="1"/>
          </p:cNvSpPr>
          <p:nvPr>
            <p:ph type="sldNum" sz="quarter" idx="12"/>
          </p:nvPr>
        </p:nvSpPr>
        <p:spPr/>
        <p:txBody>
          <a:bodyPr/>
          <a:lstStyle/>
          <a:p>
            <a:fld id="{3E2C805A-53F6-E646-A211-CDCC79B0086A}" type="slidenum">
              <a:rPr lang="en-US" smtClean="0"/>
              <a:t>22</a:t>
            </a:fld>
            <a:endParaRPr lang="en-US"/>
          </a:p>
        </p:txBody>
      </p:sp>
      <p:cxnSp>
        <p:nvCxnSpPr>
          <p:cNvPr id="6"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ttangolo 5"/>
          <p:cNvSpPr/>
          <p:nvPr/>
        </p:nvSpPr>
        <p:spPr>
          <a:xfrm>
            <a:off x="0" y="3607"/>
            <a:ext cx="12178390" cy="523210"/>
          </a:xfrm>
          <a:prstGeom prst="rect">
            <a:avLst/>
          </a:prstGeom>
        </p:spPr>
        <p:txBody>
          <a:bodyPr wrap="square" lIns="91431" tIns="45715" rIns="91431" bIns="45715">
            <a:spAutoFit/>
          </a:bodyPr>
          <a:lstStyle/>
          <a:p>
            <a:pPr algn="ctr">
              <a:defRPr/>
            </a:pPr>
            <a:r>
              <a:rPr lang="en-US" sz="2800" b="1" dirty="0" smtClean="0">
                <a:latin typeface="Times New Roman" charset="0"/>
                <a:ea typeface="Times New Roman" charset="0"/>
                <a:cs typeface="Times New Roman" charset="0"/>
              </a:rPr>
              <a:t>CG-MD </a:t>
            </a:r>
            <a:r>
              <a:rPr lang="en-US" sz="2800" b="1" dirty="0">
                <a:latin typeface="Times New Roman" charset="0"/>
                <a:ea typeface="Times New Roman" charset="0"/>
                <a:cs typeface="Times New Roman" charset="0"/>
              </a:rPr>
              <a:t>for diffuse </a:t>
            </a:r>
            <a:r>
              <a:rPr lang="en-US" sz="2800" b="1" dirty="0" smtClean="0">
                <a:latin typeface="Times New Roman" charset="0"/>
                <a:ea typeface="Times New Roman" charset="0"/>
                <a:cs typeface="Times New Roman" charset="0"/>
              </a:rPr>
              <a:t>scattering</a:t>
            </a:r>
            <a:endParaRPr lang="en-US" sz="2700" b="1" dirty="0">
              <a:latin typeface="Times New Roman" charset="0"/>
              <a:ea typeface="Times New Roman" charset="0"/>
              <a:cs typeface="Times New Roman" charset="0"/>
            </a:endParaRPr>
          </a:p>
        </p:txBody>
      </p:sp>
      <p:sp>
        <p:nvSpPr>
          <p:cNvPr id="8" name="Freccia in giù 7"/>
          <p:cNvSpPr/>
          <p:nvPr/>
        </p:nvSpPr>
        <p:spPr>
          <a:xfrm>
            <a:off x="5662246" y="2743200"/>
            <a:ext cx="615462"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75644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36623" t="7812" r="34643" b="19370"/>
          <a:stretch/>
        </p:blipFill>
        <p:spPr>
          <a:xfrm rot="16547049">
            <a:off x="7700455" y="-56888"/>
            <a:ext cx="3503220" cy="4785756"/>
          </a:xfrm>
          <a:prstGeom prst="rect">
            <a:avLst/>
          </a:prstGeom>
        </p:spPr>
      </p:pic>
      <p:sp>
        <p:nvSpPr>
          <p:cNvPr id="3" name="Content Placeholder 2"/>
          <p:cNvSpPr>
            <a:spLocks noGrp="1"/>
          </p:cNvSpPr>
          <p:nvPr>
            <p:ph idx="1"/>
          </p:nvPr>
        </p:nvSpPr>
        <p:spPr>
          <a:xfrm>
            <a:off x="471055" y="1336656"/>
            <a:ext cx="8139545" cy="4351338"/>
          </a:xfrm>
        </p:spPr>
        <p:txBody>
          <a:bodyPr>
            <a:normAutofit/>
          </a:bodyPr>
          <a:lstStyle/>
          <a:p>
            <a:pPr marL="0" indent="0">
              <a:buNone/>
            </a:pPr>
            <a:r>
              <a:rPr lang="en-US" b="1" dirty="0" smtClean="0">
                <a:latin typeface="Times New Roman" charset="0"/>
                <a:ea typeface="Times New Roman" charset="0"/>
                <a:cs typeface="Times New Roman" charset="0"/>
              </a:rPr>
              <a:t>Lysozyme</a:t>
            </a:r>
            <a:r>
              <a:rPr lang="en-US" dirty="0">
                <a:latin typeface="Times New Roman" charset="0"/>
                <a:ea typeface="Times New Roman" charset="0"/>
                <a:cs typeface="Times New Roman" charset="0"/>
              </a:rPr>
              <a:t> is an </a:t>
            </a:r>
            <a:r>
              <a:rPr lang="en-US" dirty="0" smtClean="0">
                <a:latin typeface="Times New Roman" charset="0"/>
                <a:ea typeface="Times New Roman" charset="0"/>
                <a:cs typeface="Times New Roman" charset="0"/>
              </a:rPr>
              <a:t>antimicrobial enzyme</a:t>
            </a:r>
            <a:endParaRPr lang="en-US" u="sng" dirty="0">
              <a:latin typeface="Times New Roman" charset="0"/>
              <a:ea typeface="Times New Roman" charset="0"/>
              <a:cs typeface="Times New Roman" charset="0"/>
            </a:endParaRPr>
          </a:p>
          <a:p>
            <a:pPr marL="0" indent="0">
              <a:buNone/>
            </a:pPr>
            <a:r>
              <a:rPr lang="en-US" dirty="0" smtClean="0">
                <a:latin typeface="Times New Roman" charset="0"/>
                <a:ea typeface="Times New Roman" charset="0"/>
                <a:cs typeface="Times New Roman" charset="0"/>
              </a:rPr>
              <a:t>It can be considered as the ‘hydrogen atom’ </a:t>
            </a:r>
          </a:p>
          <a:p>
            <a:pPr marL="0" indent="0">
              <a:buNone/>
            </a:pPr>
            <a:r>
              <a:rPr lang="en-US" dirty="0" smtClean="0">
                <a:latin typeface="Times New Roman" charset="0"/>
                <a:ea typeface="Times New Roman" charset="0"/>
                <a:cs typeface="Times New Roman" charset="0"/>
              </a:rPr>
              <a:t>of structural biology</a:t>
            </a:r>
          </a:p>
          <a:p>
            <a:endParaRPr lang="en-US" dirty="0" smtClean="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a:p>
            <a:pPr marL="0" indent="0">
              <a:buNone/>
            </a:pPr>
            <a:endParaRPr lang="en-US" dirty="0"/>
          </a:p>
        </p:txBody>
      </p:sp>
      <p:sp>
        <p:nvSpPr>
          <p:cNvPr id="4" name="Date Placeholder 3"/>
          <p:cNvSpPr>
            <a:spLocks noGrp="1"/>
          </p:cNvSpPr>
          <p:nvPr>
            <p:ph type="dt" sz="half" idx="10"/>
          </p:nvPr>
        </p:nvSpPr>
        <p:spPr/>
        <p:txBody>
          <a:bodyPr/>
          <a:lstStyle/>
          <a:p>
            <a:r>
              <a:rPr lang="it-IT" dirty="0" smtClean="0"/>
              <a:t>04/04/18</a:t>
            </a:r>
            <a:endParaRPr lang="en-US" dirty="0"/>
          </a:p>
        </p:txBody>
      </p:sp>
      <p:sp>
        <p:nvSpPr>
          <p:cNvPr id="5" name="Slide Number Placeholder 4"/>
          <p:cNvSpPr>
            <a:spLocks noGrp="1"/>
          </p:cNvSpPr>
          <p:nvPr>
            <p:ph type="sldNum" sz="quarter" idx="12"/>
          </p:nvPr>
        </p:nvSpPr>
        <p:spPr/>
        <p:txBody>
          <a:bodyPr/>
          <a:lstStyle/>
          <a:p>
            <a:fld id="{3E2C805A-53F6-E646-A211-CDCC79B0086A}" type="slidenum">
              <a:rPr lang="en-US" smtClean="0"/>
              <a:t>23</a:t>
            </a:fld>
            <a:endParaRPr lang="en-US"/>
          </a:p>
        </p:txBody>
      </p:sp>
      <p:cxnSp>
        <p:nvCxnSpPr>
          <p:cNvPr id="6"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ttangolo 5"/>
          <p:cNvSpPr/>
          <p:nvPr/>
        </p:nvSpPr>
        <p:spPr>
          <a:xfrm>
            <a:off x="0" y="3607"/>
            <a:ext cx="12178390" cy="523210"/>
          </a:xfrm>
          <a:prstGeom prst="rect">
            <a:avLst/>
          </a:prstGeom>
        </p:spPr>
        <p:txBody>
          <a:bodyPr wrap="square" lIns="91431" tIns="45715" rIns="91431" bIns="45715">
            <a:spAutoFit/>
          </a:bodyPr>
          <a:lstStyle/>
          <a:p>
            <a:pPr algn="ctr">
              <a:defRPr/>
            </a:pPr>
            <a:r>
              <a:rPr lang="en-US" sz="2800" b="1" dirty="0" smtClean="0">
                <a:latin typeface="Times New Roman" charset="0"/>
                <a:ea typeface="Times New Roman" charset="0"/>
                <a:cs typeface="Times New Roman" charset="0"/>
              </a:rPr>
              <a:t>The system</a:t>
            </a:r>
            <a:endParaRPr lang="en-US" sz="2700" b="1" dirty="0">
              <a:latin typeface="Times New Roman" charset="0"/>
              <a:ea typeface="Times New Roman" charset="0"/>
              <a:cs typeface="Times New Roman" charset="0"/>
            </a:endParaRPr>
          </a:p>
        </p:txBody>
      </p:sp>
      <p:sp>
        <p:nvSpPr>
          <p:cNvPr id="11" name="Rounded Rectangle 10"/>
          <p:cNvSpPr/>
          <p:nvPr/>
        </p:nvSpPr>
        <p:spPr>
          <a:xfrm>
            <a:off x="7972560" y="4365762"/>
            <a:ext cx="2175916" cy="167170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tx1"/>
                </a:solidFill>
                <a:latin typeface="Times New Roman" charset="0"/>
                <a:ea typeface="Times New Roman" charset="0"/>
                <a:cs typeface="Times New Roman" charset="0"/>
              </a:rPr>
              <a:t>1 molecule</a:t>
            </a:r>
          </a:p>
          <a:p>
            <a:pPr algn="ctr"/>
            <a:r>
              <a:rPr lang="en-US" sz="2200" b="1" dirty="0" smtClean="0">
                <a:solidFill>
                  <a:schemeClr val="tx1"/>
                </a:solidFill>
                <a:latin typeface="Times New Roman" charset="0"/>
                <a:ea typeface="Times New Roman" charset="0"/>
                <a:cs typeface="Times New Roman" charset="0"/>
              </a:rPr>
              <a:t>≈1000 atoms</a:t>
            </a:r>
          </a:p>
          <a:p>
            <a:pPr algn="ctr"/>
            <a:r>
              <a:rPr lang="en-US" sz="2200" b="1" dirty="0" smtClean="0">
                <a:solidFill>
                  <a:schemeClr val="tx1"/>
                </a:solidFill>
                <a:latin typeface="Times New Roman" charset="0"/>
                <a:ea typeface="Times New Roman" charset="0"/>
                <a:cs typeface="Times New Roman" charset="0"/>
              </a:rPr>
              <a:t>129 residues </a:t>
            </a:r>
            <a:endParaRPr lang="en-US" sz="2200" b="1" dirty="0">
              <a:solidFill>
                <a:schemeClr val="tx1"/>
              </a:solidFill>
              <a:latin typeface="Times New Roman" charset="0"/>
              <a:ea typeface="Times New Roman" charset="0"/>
              <a:cs typeface="Times New Roman" charset="0"/>
            </a:endParaRPr>
          </a:p>
        </p:txBody>
      </p:sp>
      <p:sp>
        <p:nvSpPr>
          <p:cNvPr id="13" name="Oval 12"/>
          <p:cNvSpPr/>
          <p:nvPr/>
        </p:nvSpPr>
        <p:spPr>
          <a:xfrm>
            <a:off x="479542" y="3769465"/>
            <a:ext cx="5189738" cy="20932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charset="0"/>
              <a:buChar char="•"/>
            </a:pPr>
            <a:r>
              <a:rPr lang="en-US" sz="2400" dirty="0">
                <a:latin typeface="Times New Roman" charset="0"/>
                <a:ea typeface="Times New Roman" charset="0"/>
                <a:cs typeface="Times New Roman" charset="0"/>
              </a:rPr>
              <a:t>Abundant </a:t>
            </a:r>
          </a:p>
          <a:p>
            <a:pPr marL="285750" indent="-285750" algn="ctr">
              <a:buFont typeface="Arial" charset="0"/>
              <a:buChar char="•"/>
            </a:pPr>
            <a:r>
              <a:rPr lang="en-US" sz="2400" dirty="0">
                <a:latin typeface="Times New Roman" charset="0"/>
                <a:ea typeface="Times New Roman" charset="0"/>
                <a:cs typeface="Times New Roman" charset="0"/>
              </a:rPr>
              <a:t>Easy to purify</a:t>
            </a:r>
          </a:p>
          <a:p>
            <a:pPr marL="285750" indent="-285750" algn="ctr">
              <a:buFont typeface="Arial" charset="0"/>
              <a:buChar char="•"/>
            </a:pPr>
            <a:r>
              <a:rPr lang="en-US" sz="2400" dirty="0">
                <a:latin typeface="Times New Roman" charset="0"/>
                <a:ea typeface="Times New Roman" charset="0"/>
                <a:cs typeface="Times New Roman" charset="0"/>
              </a:rPr>
              <a:t>Well </a:t>
            </a:r>
            <a:r>
              <a:rPr lang="en-US" sz="2400" dirty="0" smtClean="0">
                <a:latin typeface="Times New Roman" charset="0"/>
                <a:ea typeface="Times New Roman" charset="0"/>
                <a:cs typeface="Times New Roman" charset="0"/>
              </a:rPr>
              <a:t>known system</a:t>
            </a:r>
            <a:endParaRPr lang="en-US" sz="2400" dirty="0">
              <a:latin typeface="Times New Roman" charset="0"/>
              <a:ea typeface="Times New Roman" charset="0"/>
              <a:cs typeface="Times New Roman" charset="0"/>
            </a:endParaRPr>
          </a:p>
        </p:txBody>
      </p:sp>
      <p:sp>
        <p:nvSpPr>
          <p:cNvPr id="14" name="Right Brace 13"/>
          <p:cNvSpPr/>
          <p:nvPr/>
        </p:nvSpPr>
        <p:spPr>
          <a:xfrm>
            <a:off x="4023359" y="4365762"/>
            <a:ext cx="239151" cy="67419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6" name="Picture 15"/>
          <p:cNvPicPr>
            <a:picLocks noChangeAspect="1"/>
          </p:cNvPicPr>
          <p:nvPr/>
        </p:nvPicPr>
        <p:blipFill rotWithShape="1">
          <a:blip r:embed="rId3"/>
          <a:srcRect l="8188" t="-1" b="3701"/>
          <a:stretch/>
        </p:blipFill>
        <p:spPr>
          <a:xfrm>
            <a:off x="4444016" y="4318319"/>
            <a:ext cx="970134" cy="769077"/>
          </a:xfrm>
          <a:prstGeom prst="ellipse">
            <a:avLst/>
          </a:prstGeom>
          <a:ln w="34925">
            <a:solidFill>
              <a:schemeClr val="tx1"/>
            </a:solidFill>
          </a:ln>
        </p:spPr>
      </p:pic>
    </p:spTree>
    <p:extLst>
      <p:ext uri="{BB962C8B-B14F-4D97-AF65-F5344CB8AC3E}">
        <p14:creationId xmlns:p14="http://schemas.microsoft.com/office/powerpoint/2010/main" val="40507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82391" y="1340022"/>
            <a:ext cx="5877848" cy="2862322"/>
          </a:xfrm>
          <a:prstGeom prst="rect">
            <a:avLst/>
          </a:prstGeom>
          <a:noFill/>
        </p:spPr>
        <p:txBody>
          <a:bodyPr wrap="square" rtlCol="0">
            <a:spAutoFit/>
          </a:bodyPr>
          <a:lstStyle/>
          <a:p>
            <a:r>
              <a:rPr lang="en-US" sz="2400" dirty="0" smtClean="0">
                <a:latin typeface="Times New Roman" charset="0"/>
                <a:ea typeface="Times New Roman" charset="0"/>
                <a:cs typeface="Times New Roman" charset="0"/>
              </a:rPr>
              <a:t>Orthorhombic unit-cell of lysozyme </a:t>
            </a:r>
          </a:p>
          <a:p>
            <a:r>
              <a:rPr lang="en-US" sz="2400" dirty="0" smtClean="0">
                <a:latin typeface="Times New Roman" charset="0"/>
                <a:ea typeface="Times New Roman" charset="0"/>
                <a:cs typeface="Times New Roman" charset="0"/>
              </a:rPr>
              <a:t>(</a:t>
            </a:r>
            <a:r>
              <a:rPr lang="en-US" sz="2400" dirty="0" err="1" smtClean="0">
                <a:latin typeface="Times New Roman" charset="0"/>
                <a:ea typeface="Times New Roman" charset="0"/>
                <a:cs typeface="Times New Roman" charset="0"/>
              </a:rPr>
              <a:t>pdb</a:t>
            </a:r>
            <a:r>
              <a:rPr lang="en-US" sz="2400" dirty="0" smtClean="0">
                <a:latin typeface="Times New Roman" charset="0"/>
                <a:ea typeface="Times New Roman" charset="0"/>
                <a:cs typeface="Times New Roman" charset="0"/>
              </a:rPr>
              <a:t> ID: 1AKI)</a:t>
            </a:r>
          </a:p>
          <a:p>
            <a:endParaRPr lang="en-US" sz="2400" dirty="0">
              <a:latin typeface="Times New Roman" charset="0"/>
              <a:ea typeface="Times New Roman" charset="0"/>
              <a:cs typeface="Times New Roman" charset="0"/>
            </a:endParaRPr>
          </a:p>
          <a:p>
            <a:endParaRPr lang="en-US" sz="2400" dirty="0">
              <a:latin typeface="Times New Roman" charset="0"/>
              <a:ea typeface="Times New Roman" charset="0"/>
              <a:cs typeface="Times New Roman" charset="0"/>
            </a:endParaRPr>
          </a:p>
          <a:p>
            <a:r>
              <a:rPr lang="en-US" sz="2400" dirty="0" smtClean="0">
                <a:latin typeface="Times New Roman" charset="0"/>
                <a:ea typeface="Times New Roman" charset="0"/>
                <a:cs typeface="Times New Roman" charset="0"/>
              </a:rPr>
              <a:t>P2</a:t>
            </a:r>
            <a:r>
              <a:rPr lang="en-US" sz="2400" baseline="-25000" dirty="0" smtClean="0">
                <a:latin typeface="Times New Roman" charset="0"/>
                <a:ea typeface="Times New Roman" charset="0"/>
                <a:cs typeface="Times New Roman" charset="0"/>
              </a:rPr>
              <a:t>1</a:t>
            </a:r>
            <a:r>
              <a:rPr lang="en-US" sz="2400" dirty="0" smtClean="0">
                <a:latin typeface="Times New Roman" charset="0"/>
                <a:ea typeface="Times New Roman" charset="0"/>
                <a:cs typeface="Times New Roman" charset="0"/>
              </a:rPr>
              <a:t>2</a:t>
            </a:r>
            <a:r>
              <a:rPr lang="en-US" sz="2400" baseline="-25000" dirty="0" smtClean="0">
                <a:latin typeface="Times New Roman" charset="0"/>
                <a:ea typeface="Times New Roman" charset="0"/>
                <a:cs typeface="Times New Roman" charset="0"/>
              </a:rPr>
              <a:t>1</a:t>
            </a:r>
            <a:r>
              <a:rPr lang="en-US" sz="2400" dirty="0" smtClean="0">
                <a:latin typeface="Times New Roman" charset="0"/>
                <a:ea typeface="Times New Roman" charset="0"/>
                <a:cs typeface="Times New Roman" charset="0"/>
              </a:rPr>
              <a:t>2</a:t>
            </a:r>
            <a:r>
              <a:rPr lang="en-US" sz="2400" baseline="-25000" dirty="0" smtClean="0">
                <a:latin typeface="Times New Roman" charset="0"/>
                <a:ea typeface="Times New Roman" charset="0"/>
                <a:cs typeface="Times New Roman" charset="0"/>
              </a:rPr>
              <a:t>1 </a:t>
            </a:r>
            <a:r>
              <a:rPr lang="en-US" sz="2400" dirty="0" smtClean="0">
                <a:latin typeface="Times New Roman" charset="0"/>
                <a:ea typeface="Times New Roman" charset="0"/>
                <a:cs typeface="Times New Roman" charset="0"/>
              </a:rPr>
              <a:t>space group</a:t>
            </a:r>
          </a:p>
          <a:p>
            <a:endParaRPr lang="en-US" sz="2000" dirty="0"/>
          </a:p>
          <a:p>
            <a:endParaRPr lang="en-US" sz="2000" dirty="0" smtClean="0"/>
          </a:p>
          <a:p>
            <a:endParaRPr lang="en-US" sz="2000" dirty="0"/>
          </a:p>
        </p:txBody>
      </p:sp>
      <p:cxnSp>
        <p:nvCxnSpPr>
          <p:cNvPr id="6"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ttangolo 5"/>
          <p:cNvSpPr/>
          <p:nvPr/>
        </p:nvSpPr>
        <p:spPr>
          <a:xfrm>
            <a:off x="0" y="3607"/>
            <a:ext cx="12178390" cy="507821"/>
          </a:xfrm>
          <a:prstGeom prst="rect">
            <a:avLst/>
          </a:prstGeom>
        </p:spPr>
        <p:txBody>
          <a:bodyPr wrap="square" lIns="91431" tIns="45715" rIns="91431" bIns="45715">
            <a:spAutoFit/>
          </a:bodyPr>
          <a:lstStyle/>
          <a:p>
            <a:pPr algn="ctr">
              <a:defRPr/>
            </a:pPr>
            <a:endParaRPr lang="en-US" sz="2700" b="1" dirty="0">
              <a:latin typeface="Times New Roman" charset="0"/>
              <a:ea typeface="Times New Roman" charset="0"/>
              <a:cs typeface="Times New Roman" charset="0"/>
            </a:endParaRPr>
          </a:p>
        </p:txBody>
      </p:sp>
      <p:sp>
        <p:nvSpPr>
          <p:cNvPr id="2" name="Rectangle 1"/>
          <p:cNvSpPr/>
          <p:nvPr/>
        </p:nvSpPr>
        <p:spPr>
          <a:xfrm>
            <a:off x="6374945" y="6136700"/>
            <a:ext cx="6096000" cy="584775"/>
          </a:xfrm>
          <a:prstGeom prst="rect">
            <a:avLst/>
          </a:prstGeom>
        </p:spPr>
        <p:txBody>
          <a:bodyPr>
            <a:spAutoFit/>
          </a:bodyPr>
          <a:lstStyle/>
          <a:p>
            <a:r>
              <a:rPr lang="en-US" sz="1600" b="0" i="0" u="none" strike="noStrike" baseline="0" dirty="0" smtClean="0">
                <a:latin typeface="Times New Roman" charset="0"/>
                <a:ea typeface="Times New Roman" charset="0"/>
                <a:cs typeface="Times New Roman" charset="0"/>
              </a:rPr>
              <a:t> P. </a:t>
            </a:r>
            <a:r>
              <a:rPr lang="en-US" sz="1600" b="0" i="0" u="none" strike="noStrike" baseline="0" dirty="0" err="1" smtClean="0">
                <a:latin typeface="Times New Roman" charset="0"/>
                <a:ea typeface="Times New Roman" charset="0"/>
                <a:cs typeface="Times New Roman" charset="0"/>
              </a:rPr>
              <a:t>Artymiuk</a:t>
            </a:r>
            <a:r>
              <a:rPr lang="en-US" sz="1600" b="0" i="0" u="none" strike="noStrike" baseline="0" dirty="0" smtClean="0">
                <a:latin typeface="Times New Roman" charset="0"/>
                <a:ea typeface="Times New Roman" charset="0"/>
                <a:cs typeface="Times New Roman" charset="0"/>
              </a:rPr>
              <a:t>, </a:t>
            </a:r>
            <a:r>
              <a:rPr lang="en-US" sz="1600" b="0" i="1" u="none" strike="noStrike" baseline="0" dirty="0" smtClean="0">
                <a:latin typeface="Times New Roman" charset="0"/>
                <a:ea typeface="Times New Roman" charset="0"/>
                <a:cs typeface="Times New Roman" charset="0"/>
              </a:rPr>
              <a:t>et al,</a:t>
            </a:r>
            <a:r>
              <a:rPr lang="en-US" sz="1600" b="0" i="0" u="none" strike="noStrike" baseline="0" dirty="0" smtClean="0">
                <a:latin typeface="Times New Roman" charset="0"/>
                <a:ea typeface="Times New Roman" charset="0"/>
                <a:cs typeface="Times New Roman" charset="0"/>
              </a:rPr>
              <a:t> </a:t>
            </a:r>
            <a:r>
              <a:rPr lang="en-US" sz="1600" b="0" i="0" u="none" strike="noStrike" baseline="0" dirty="0" err="1" smtClean="0">
                <a:latin typeface="Times New Roman" charset="0"/>
                <a:ea typeface="Times New Roman" charset="0"/>
                <a:cs typeface="Times New Roman" charset="0"/>
              </a:rPr>
              <a:t>Acta</a:t>
            </a:r>
            <a:r>
              <a:rPr lang="en-US" sz="1600" b="0" i="0" u="none" strike="noStrike" baseline="0" dirty="0" smtClean="0">
                <a:latin typeface="Times New Roman" charset="0"/>
                <a:ea typeface="Times New Roman" charset="0"/>
                <a:cs typeface="Times New Roman" charset="0"/>
              </a:rPr>
              <a:t> </a:t>
            </a:r>
            <a:r>
              <a:rPr lang="en-US" sz="1600" b="0" i="0" u="none" strike="noStrike" baseline="0" dirty="0" err="1" smtClean="0">
                <a:latin typeface="Times New Roman" charset="0"/>
                <a:ea typeface="Times New Roman" charset="0"/>
                <a:cs typeface="Times New Roman" charset="0"/>
              </a:rPr>
              <a:t>Crystallographica</a:t>
            </a:r>
            <a:endParaRPr lang="en-US" sz="1600" b="0" i="0" u="none" strike="noStrike" baseline="0" dirty="0" smtClean="0">
              <a:latin typeface="Times New Roman" charset="0"/>
              <a:ea typeface="Times New Roman" charset="0"/>
              <a:cs typeface="Times New Roman" charset="0"/>
            </a:endParaRPr>
          </a:p>
          <a:p>
            <a:r>
              <a:rPr lang="en-US" sz="1600" b="0" i="0" u="none" strike="noStrike" baseline="0" dirty="0" smtClean="0">
                <a:latin typeface="Times New Roman" charset="0"/>
                <a:ea typeface="Times New Roman" charset="0"/>
                <a:cs typeface="Times New Roman" charset="0"/>
              </a:rPr>
              <a:t>Section B: Structural Crystallography and Crystal Chemistry</a:t>
            </a:r>
            <a:r>
              <a:rPr lang="en-US" sz="1600" b="0" i="0" u="none" strike="noStrike" dirty="0" smtClean="0">
                <a:latin typeface="Times New Roman" charset="0"/>
                <a:ea typeface="Times New Roman" charset="0"/>
                <a:cs typeface="Times New Roman" charset="0"/>
              </a:rPr>
              <a:t> </a:t>
            </a:r>
            <a:r>
              <a:rPr lang="hr-HR" sz="1600" b="0" i="0" u="none" strike="noStrike" baseline="0" dirty="0" smtClean="0">
                <a:latin typeface="Times New Roman" charset="0"/>
                <a:ea typeface="Times New Roman" charset="0"/>
                <a:cs typeface="Times New Roman" charset="0"/>
              </a:rPr>
              <a:t>1982.</a:t>
            </a:r>
            <a:endParaRPr lang="en-US" sz="1600" dirty="0">
              <a:latin typeface="Times New Roman" charset="0"/>
              <a:ea typeface="Times New Roman" charset="0"/>
              <a:cs typeface="Times New Roman" charset="0"/>
            </a:endParaRPr>
          </a:p>
        </p:txBody>
      </p:sp>
      <p:sp>
        <p:nvSpPr>
          <p:cNvPr id="9" name="Rettangolo 5"/>
          <p:cNvSpPr/>
          <p:nvPr/>
        </p:nvSpPr>
        <p:spPr>
          <a:xfrm>
            <a:off x="0" y="3607"/>
            <a:ext cx="12178390" cy="523210"/>
          </a:xfrm>
          <a:prstGeom prst="rect">
            <a:avLst/>
          </a:prstGeom>
        </p:spPr>
        <p:txBody>
          <a:bodyPr wrap="square" lIns="91431" tIns="45715" rIns="91431" bIns="45715">
            <a:spAutoFit/>
          </a:bodyPr>
          <a:lstStyle/>
          <a:p>
            <a:pPr algn="ctr">
              <a:defRPr/>
            </a:pPr>
            <a:r>
              <a:rPr lang="en-US" sz="2800" b="1" dirty="0" smtClean="0">
                <a:latin typeface="Times New Roman" charset="0"/>
                <a:ea typeface="Times New Roman" charset="0"/>
                <a:cs typeface="Times New Roman" charset="0"/>
              </a:rPr>
              <a:t>The system</a:t>
            </a:r>
            <a:endParaRPr lang="en-US" sz="2700" b="1" dirty="0">
              <a:latin typeface="Times New Roman" charset="0"/>
              <a:ea typeface="Times New Roman" charset="0"/>
              <a:cs typeface="Times New Roman" charset="0"/>
            </a:endParaRPr>
          </a:p>
        </p:txBody>
      </p:sp>
      <p:grpSp>
        <p:nvGrpSpPr>
          <p:cNvPr id="30" name="Group 29"/>
          <p:cNvGrpSpPr/>
          <p:nvPr/>
        </p:nvGrpSpPr>
        <p:grpSpPr>
          <a:xfrm>
            <a:off x="371184" y="1035869"/>
            <a:ext cx="4476275" cy="5655603"/>
            <a:chOff x="348882" y="779391"/>
            <a:chExt cx="4476275" cy="5655603"/>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9669" r="35368" b="10380"/>
            <a:stretch/>
          </p:blipFill>
          <p:spPr>
            <a:xfrm>
              <a:off x="562440" y="823835"/>
              <a:ext cx="4262717" cy="5611159"/>
            </a:xfrm>
            <a:prstGeom prst="rect">
              <a:avLst/>
            </a:prstGeom>
          </p:spPr>
        </p:pic>
        <p:cxnSp>
          <p:nvCxnSpPr>
            <p:cNvPr id="12" name="Straight Arrow Connector 11"/>
            <p:cNvCxnSpPr/>
            <p:nvPr/>
          </p:nvCxnSpPr>
          <p:spPr>
            <a:xfrm flipV="1">
              <a:off x="709863" y="932447"/>
              <a:ext cx="1136984" cy="330870"/>
            </a:xfrm>
            <a:prstGeom prst="straightConnector1">
              <a:avLst/>
            </a:prstGeom>
            <a:ln>
              <a:solidFill>
                <a:srgbClr val="4141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846847" y="889976"/>
              <a:ext cx="2851485" cy="427482"/>
            </a:xfrm>
            <a:prstGeom prst="straightConnector1">
              <a:avLst/>
            </a:prstGeom>
            <a:ln>
              <a:solidFill>
                <a:srgbClr val="4141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42783" y="1295156"/>
              <a:ext cx="55531" cy="3970715"/>
            </a:xfrm>
            <a:prstGeom prst="straightConnector1">
              <a:avLst/>
            </a:prstGeom>
            <a:ln>
              <a:solidFill>
                <a:srgbClr val="4141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412295">
              <a:off x="2828414" y="795988"/>
              <a:ext cx="1060226" cy="369332"/>
            </a:xfrm>
            <a:prstGeom prst="rect">
              <a:avLst/>
            </a:prstGeom>
            <a:noFill/>
          </p:spPr>
          <p:txBody>
            <a:bodyPr wrap="square" rtlCol="0">
              <a:spAutoFit/>
            </a:bodyPr>
            <a:lstStyle/>
            <a:p>
              <a:r>
                <a:rPr lang="en-US" dirty="0" smtClean="0"/>
                <a:t>59.06 </a:t>
              </a:r>
              <a:r>
                <a:rPr lang="en-US" dirty="0" err="1" smtClean="0"/>
                <a:t>Å</a:t>
              </a:r>
              <a:r>
                <a:rPr lang="en-US" dirty="0" smtClean="0"/>
                <a:t> </a:t>
              </a:r>
              <a:endParaRPr lang="en-US" dirty="0"/>
            </a:p>
          </p:txBody>
        </p:sp>
        <p:sp>
          <p:nvSpPr>
            <p:cNvPr id="28" name="TextBox 27"/>
            <p:cNvSpPr txBox="1"/>
            <p:nvPr/>
          </p:nvSpPr>
          <p:spPr>
            <a:xfrm rot="16200000">
              <a:off x="3435" y="3170961"/>
              <a:ext cx="1060226" cy="369332"/>
            </a:xfrm>
            <a:prstGeom prst="rect">
              <a:avLst/>
            </a:prstGeom>
            <a:noFill/>
          </p:spPr>
          <p:txBody>
            <a:bodyPr wrap="square" rtlCol="0">
              <a:spAutoFit/>
            </a:bodyPr>
            <a:lstStyle/>
            <a:p>
              <a:r>
                <a:rPr lang="en-US" dirty="0" smtClean="0"/>
                <a:t>68.45 </a:t>
              </a:r>
              <a:r>
                <a:rPr lang="en-US" dirty="0" err="1"/>
                <a:t>Å</a:t>
              </a:r>
              <a:r>
                <a:rPr lang="en-US" dirty="0" smtClean="0"/>
                <a:t> </a:t>
              </a:r>
              <a:endParaRPr lang="en-US" dirty="0"/>
            </a:p>
          </p:txBody>
        </p:sp>
        <p:sp>
          <p:nvSpPr>
            <p:cNvPr id="29" name="TextBox 28"/>
            <p:cNvSpPr txBox="1"/>
            <p:nvPr/>
          </p:nvSpPr>
          <p:spPr>
            <a:xfrm rot="20583694">
              <a:off x="819228" y="779391"/>
              <a:ext cx="1060226" cy="369332"/>
            </a:xfrm>
            <a:prstGeom prst="rect">
              <a:avLst/>
            </a:prstGeom>
            <a:noFill/>
          </p:spPr>
          <p:txBody>
            <a:bodyPr wrap="square" rtlCol="0">
              <a:spAutoFit/>
            </a:bodyPr>
            <a:lstStyle/>
            <a:p>
              <a:r>
                <a:rPr lang="en-US" dirty="0" smtClean="0"/>
                <a:t>30.52Å </a:t>
              </a:r>
              <a:endParaRPr lang="en-US" dirty="0"/>
            </a:p>
          </p:txBody>
        </p:sp>
      </p:grpSp>
      <p:sp>
        <p:nvSpPr>
          <p:cNvPr id="31" name="Date Placeholder 30"/>
          <p:cNvSpPr>
            <a:spLocks noGrp="1"/>
          </p:cNvSpPr>
          <p:nvPr>
            <p:ph type="dt" sz="half" idx="10"/>
          </p:nvPr>
        </p:nvSpPr>
        <p:spPr/>
        <p:txBody>
          <a:bodyPr/>
          <a:lstStyle/>
          <a:p>
            <a:r>
              <a:rPr lang="it-IT" smtClean="0"/>
              <a:t>04/04/18</a:t>
            </a:r>
            <a:endParaRPr lang="en-US"/>
          </a:p>
        </p:txBody>
      </p:sp>
      <p:sp>
        <p:nvSpPr>
          <p:cNvPr id="32" name="Slide Number Placeholder 31"/>
          <p:cNvSpPr>
            <a:spLocks noGrp="1"/>
          </p:cNvSpPr>
          <p:nvPr>
            <p:ph type="sldNum" sz="quarter" idx="12"/>
          </p:nvPr>
        </p:nvSpPr>
        <p:spPr/>
        <p:txBody>
          <a:bodyPr/>
          <a:lstStyle/>
          <a:p>
            <a:fld id="{3E2C805A-53F6-E646-A211-CDCC79B0086A}" type="slidenum">
              <a:rPr lang="en-US" smtClean="0"/>
              <a:t>24</a:t>
            </a:fld>
            <a:endParaRPr lang="en-US" dirty="0"/>
          </a:p>
        </p:txBody>
      </p:sp>
      <p:sp>
        <p:nvSpPr>
          <p:cNvPr id="17" name="Rounded Rectangle 16"/>
          <p:cNvSpPr/>
          <p:nvPr/>
        </p:nvSpPr>
        <p:spPr>
          <a:xfrm>
            <a:off x="7972560" y="4365762"/>
            <a:ext cx="2175916" cy="167170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tx1"/>
                </a:solidFill>
                <a:latin typeface="Times New Roman" charset="0"/>
                <a:ea typeface="Times New Roman" charset="0"/>
                <a:cs typeface="Times New Roman" charset="0"/>
              </a:rPr>
              <a:t>4 molecule</a:t>
            </a:r>
          </a:p>
          <a:p>
            <a:pPr algn="ctr"/>
            <a:r>
              <a:rPr lang="en-US" sz="2200" b="1" dirty="0">
                <a:solidFill>
                  <a:schemeClr val="tx1"/>
                </a:solidFill>
                <a:latin typeface="Times New Roman" charset="0"/>
                <a:ea typeface="Times New Roman" charset="0"/>
                <a:cs typeface="Times New Roman" charset="0"/>
              </a:rPr>
              <a:t>≈ </a:t>
            </a:r>
            <a:r>
              <a:rPr lang="en-US" sz="2200" b="1" dirty="0" smtClean="0">
                <a:solidFill>
                  <a:schemeClr val="tx1"/>
                </a:solidFill>
                <a:latin typeface="Times New Roman" charset="0"/>
                <a:ea typeface="Times New Roman" charset="0"/>
                <a:cs typeface="Times New Roman" charset="0"/>
              </a:rPr>
              <a:t>4000 atoms</a:t>
            </a:r>
          </a:p>
          <a:p>
            <a:pPr algn="ctr"/>
            <a:r>
              <a:rPr lang="en-US" sz="2200" b="1" dirty="0" smtClean="0">
                <a:solidFill>
                  <a:schemeClr val="tx1"/>
                </a:solidFill>
                <a:latin typeface="Times New Roman" charset="0"/>
                <a:ea typeface="Times New Roman" charset="0"/>
                <a:cs typeface="Times New Roman" charset="0"/>
              </a:rPr>
              <a:t>516 residues </a:t>
            </a:r>
            <a:endParaRPr lang="en-US" sz="2200" b="1" dirty="0">
              <a:solidFill>
                <a:schemeClr val="tx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58755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36260" y="7501724"/>
            <a:ext cx="2743200" cy="365125"/>
          </a:xfrm>
        </p:spPr>
        <p:txBody>
          <a:bodyPr/>
          <a:lstStyle/>
          <a:p>
            <a:r>
              <a:rPr lang="it-IT" smtClean="0"/>
              <a:t>04/04/18</a:t>
            </a:r>
            <a:endParaRPr lang="en-US"/>
          </a:p>
        </p:txBody>
      </p:sp>
      <p:sp>
        <p:nvSpPr>
          <p:cNvPr id="5" name="Slide Number Placeholder 4"/>
          <p:cNvSpPr>
            <a:spLocks noGrp="1"/>
          </p:cNvSpPr>
          <p:nvPr>
            <p:ph type="sldNum" sz="quarter" idx="12"/>
          </p:nvPr>
        </p:nvSpPr>
        <p:spPr/>
        <p:txBody>
          <a:bodyPr/>
          <a:lstStyle/>
          <a:p>
            <a:fld id="{3E2C805A-53F6-E646-A211-CDCC79B0086A}" type="slidenum">
              <a:rPr lang="en-US" smtClean="0"/>
              <a:t>25</a:t>
            </a:fld>
            <a:endParaRPr lang="en-US"/>
          </a:p>
        </p:txBody>
      </p:sp>
      <p:cxnSp>
        <p:nvCxnSpPr>
          <p:cNvPr id="6"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ttangolo 5"/>
          <p:cNvSpPr/>
          <p:nvPr/>
        </p:nvSpPr>
        <p:spPr>
          <a:xfrm>
            <a:off x="0" y="3607"/>
            <a:ext cx="12178390" cy="523210"/>
          </a:xfrm>
          <a:prstGeom prst="rect">
            <a:avLst/>
          </a:prstGeom>
        </p:spPr>
        <p:txBody>
          <a:bodyPr wrap="square" lIns="91431" tIns="45715" rIns="91431" bIns="45715">
            <a:spAutoFit/>
          </a:bodyPr>
          <a:lstStyle/>
          <a:p>
            <a:pPr algn="ctr">
              <a:defRPr/>
            </a:pPr>
            <a:r>
              <a:rPr lang="en-US" sz="2800" b="1" dirty="0" smtClean="0">
                <a:latin typeface="Times New Roman" charset="0"/>
                <a:ea typeface="Times New Roman" charset="0"/>
                <a:cs typeface="Times New Roman" charset="0"/>
              </a:rPr>
              <a:t>The system</a:t>
            </a:r>
            <a:endParaRPr lang="en-US" sz="2700" b="1" dirty="0">
              <a:latin typeface="Times New Roman" charset="0"/>
              <a:ea typeface="Times New Roman" charset="0"/>
              <a:cs typeface="Times New Roman" charset="0"/>
            </a:endParaRPr>
          </a:p>
        </p:txBody>
      </p:sp>
      <p:sp>
        <p:nvSpPr>
          <p:cNvPr id="8" name="TextBox 7"/>
          <p:cNvSpPr txBox="1"/>
          <p:nvPr/>
        </p:nvSpPr>
        <p:spPr>
          <a:xfrm>
            <a:off x="6424257" y="2158860"/>
            <a:ext cx="5571194" cy="1508105"/>
          </a:xfrm>
          <a:prstGeom prst="rect">
            <a:avLst/>
          </a:prstGeom>
          <a:noFill/>
        </p:spPr>
        <p:txBody>
          <a:bodyPr wrap="square" rtlCol="0">
            <a:spAutoFit/>
          </a:bodyPr>
          <a:lstStyle/>
          <a:p>
            <a:r>
              <a:rPr lang="en-US" sz="2400" dirty="0" smtClean="0">
                <a:latin typeface="Times New Roman" charset="0"/>
                <a:ea typeface="Times New Roman" charset="0"/>
                <a:cs typeface="Times New Roman" charset="0"/>
              </a:rPr>
              <a:t>Orthorhombic super-cell of lysozyme composed by 125 unit cells (500 proteins)</a:t>
            </a:r>
            <a:endParaRPr lang="en-US" sz="2400" dirty="0"/>
          </a:p>
          <a:p>
            <a:endParaRPr lang="en-US" sz="2400" dirty="0" smtClean="0"/>
          </a:p>
          <a:p>
            <a:endParaRPr lang="en-US" sz="2000" dirty="0"/>
          </a:p>
        </p:txBody>
      </p:sp>
      <p:sp>
        <p:nvSpPr>
          <p:cNvPr id="946" name="Rounded Rectangle 945"/>
          <p:cNvSpPr/>
          <p:nvPr/>
        </p:nvSpPr>
        <p:spPr>
          <a:xfrm>
            <a:off x="7955480" y="4369251"/>
            <a:ext cx="2949587" cy="167170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tx1"/>
                </a:solidFill>
                <a:latin typeface="Times New Roman" charset="0"/>
                <a:ea typeface="Times New Roman" charset="0"/>
                <a:cs typeface="Times New Roman" charset="0"/>
              </a:rPr>
              <a:t>500 molecules</a:t>
            </a:r>
          </a:p>
          <a:p>
            <a:pPr algn="ctr"/>
            <a:r>
              <a:rPr lang="en-US" sz="2200" b="1" dirty="0">
                <a:solidFill>
                  <a:schemeClr val="tx1"/>
                </a:solidFill>
                <a:latin typeface="Times New Roman" charset="0"/>
                <a:ea typeface="Times New Roman" charset="0"/>
                <a:cs typeface="Times New Roman" charset="0"/>
              </a:rPr>
              <a:t>≈ </a:t>
            </a:r>
            <a:r>
              <a:rPr lang="en-US" sz="2200" b="1" dirty="0" smtClean="0">
                <a:solidFill>
                  <a:schemeClr val="tx1"/>
                </a:solidFill>
                <a:latin typeface="Times New Roman" charset="0"/>
                <a:ea typeface="Times New Roman" charset="0"/>
                <a:cs typeface="Times New Roman" charset="0"/>
              </a:rPr>
              <a:t>500K atoms</a:t>
            </a:r>
          </a:p>
          <a:p>
            <a:pPr algn="ctr"/>
            <a:r>
              <a:rPr lang="en-US" sz="2200" b="1" dirty="0" smtClean="0">
                <a:solidFill>
                  <a:schemeClr val="tx1"/>
                </a:solidFill>
                <a:latin typeface="Times New Roman" charset="0"/>
                <a:ea typeface="Times New Roman" charset="0"/>
                <a:cs typeface="Times New Roman" charset="0"/>
              </a:rPr>
              <a:t>+ 180K water molecules (36% of the crystal volume) </a:t>
            </a:r>
            <a:endParaRPr lang="en-US" sz="2200" b="1" dirty="0">
              <a:solidFill>
                <a:schemeClr val="tx1"/>
              </a:solidFill>
              <a:latin typeface="Times New Roman" charset="0"/>
              <a:ea typeface="Times New Roman" charset="0"/>
              <a:cs typeface="Times New Roman" charset="0"/>
            </a:endParaRPr>
          </a:p>
        </p:txBody>
      </p:sp>
      <p:pic>
        <p:nvPicPr>
          <p:cNvPr id="1601"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100" y="1064396"/>
            <a:ext cx="5258799" cy="5205138"/>
          </a:xfrm>
        </p:spPr>
      </p:pic>
    </p:spTree>
    <p:extLst>
      <p:ext uri="{BB962C8B-B14F-4D97-AF65-F5344CB8AC3E}">
        <p14:creationId xmlns:p14="http://schemas.microsoft.com/office/powerpoint/2010/main" val="63755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it-IT" smtClean="0"/>
              <a:t>04/04/18</a:t>
            </a:r>
            <a:endParaRPr lang="en-US"/>
          </a:p>
        </p:txBody>
      </p:sp>
      <p:sp>
        <p:nvSpPr>
          <p:cNvPr id="5" name="Slide Number Placeholder 4"/>
          <p:cNvSpPr>
            <a:spLocks noGrp="1"/>
          </p:cNvSpPr>
          <p:nvPr>
            <p:ph type="sldNum" sz="quarter" idx="12"/>
          </p:nvPr>
        </p:nvSpPr>
        <p:spPr/>
        <p:txBody>
          <a:bodyPr/>
          <a:lstStyle/>
          <a:p>
            <a:fld id="{3E2C805A-53F6-E646-A211-CDCC79B0086A}" type="slidenum">
              <a:rPr lang="en-US" smtClean="0"/>
              <a:t>26</a:t>
            </a:fld>
            <a:endParaRPr lang="en-US"/>
          </a:p>
        </p:txBody>
      </p:sp>
      <p:cxnSp>
        <p:nvCxnSpPr>
          <p:cNvPr id="6"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ttangolo 5"/>
          <p:cNvSpPr/>
          <p:nvPr/>
        </p:nvSpPr>
        <p:spPr>
          <a:xfrm>
            <a:off x="0" y="3607"/>
            <a:ext cx="12178390" cy="523210"/>
          </a:xfrm>
          <a:prstGeom prst="rect">
            <a:avLst/>
          </a:prstGeom>
        </p:spPr>
        <p:txBody>
          <a:bodyPr wrap="square" lIns="91431" tIns="45715" rIns="91431" bIns="45715">
            <a:spAutoFit/>
          </a:bodyPr>
          <a:lstStyle/>
          <a:p>
            <a:pPr algn="ctr">
              <a:defRPr/>
            </a:pPr>
            <a:r>
              <a:rPr lang="en-US" sz="2800" b="1" dirty="0" smtClean="0">
                <a:latin typeface="Times New Roman" charset="0"/>
                <a:ea typeface="Times New Roman" charset="0"/>
                <a:cs typeface="Times New Roman" charset="0"/>
              </a:rPr>
              <a:t>The system</a:t>
            </a:r>
            <a:endParaRPr lang="en-US" sz="2700" b="1" dirty="0">
              <a:latin typeface="Times New Roman" charset="0"/>
              <a:ea typeface="Times New Roman" charset="0"/>
              <a:cs typeface="Times New Roman" charset="0"/>
            </a:endParaRPr>
          </a:p>
        </p:txBody>
      </p:sp>
      <p:sp>
        <p:nvSpPr>
          <p:cNvPr id="8" name="Rounded Rectangle 7"/>
          <p:cNvSpPr/>
          <p:nvPr/>
        </p:nvSpPr>
        <p:spPr>
          <a:xfrm>
            <a:off x="7955480" y="4378731"/>
            <a:ext cx="2949587" cy="167170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tx1"/>
                </a:solidFill>
                <a:latin typeface="Times New Roman" charset="0"/>
                <a:ea typeface="Times New Roman" charset="0"/>
                <a:cs typeface="Times New Roman" charset="0"/>
              </a:rPr>
              <a:t>500 molecules</a:t>
            </a:r>
          </a:p>
          <a:p>
            <a:pPr algn="ctr"/>
            <a:r>
              <a:rPr lang="en-US" sz="2200" b="1" dirty="0">
                <a:solidFill>
                  <a:schemeClr val="tx1"/>
                </a:solidFill>
                <a:latin typeface="Times New Roman" charset="0"/>
                <a:ea typeface="Times New Roman" charset="0"/>
                <a:cs typeface="Times New Roman" charset="0"/>
              </a:rPr>
              <a:t>≈ </a:t>
            </a:r>
            <a:r>
              <a:rPr lang="en-US" sz="2200" b="1" dirty="0" smtClean="0">
                <a:solidFill>
                  <a:schemeClr val="tx1"/>
                </a:solidFill>
                <a:latin typeface="Times New Roman" charset="0"/>
                <a:ea typeface="Times New Roman" charset="0"/>
                <a:cs typeface="Times New Roman" charset="0"/>
              </a:rPr>
              <a:t>140K beads</a:t>
            </a:r>
          </a:p>
          <a:p>
            <a:pPr algn="ctr"/>
            <a:r>
              <a:rPr lang="en-US" sz="2200" b="1" dirty="0">
                <a:solidFill>
                  <a:schemeClr val="tx1"/>
                </a:solidFill>
                <a:latin typeface="Times New Roman" charset="0"/>
                <a:ea typeface="Times New Roman" charset="0"/>
                <a:cs typeface="Times New Roman" charset="0"/>
              </a:rPr>
              <a:t>≈ </a:t>
            </a:r>
            <a:r>
              <a:rPr lang="en-US" sz="2200" b="1" dirty="0" smtClean="0">
                <a:solidFill>
                  <a:schemeClr val="tx1"/>
                </a:solidFill>
                <a:latin typeface="Times New Roman" charset="0"/>
                <a:ea typeface="Times New Roman" charset="0"/>
                <a:cs typeface="Times New Roman" charset="0"/>
              </a:rPr>
              <a:t>45K water beads</a:t>
            </a:r>
            <a:endParaRPr lang="en-US" sz="2200" b="1" dirty="0">
              <a:solidFill>
                <a:schemeClr val="tx1"/>
              </a:solidFill>
              <a:latin typeface="Times New Roman" charset="0"/>
              <a:ea typeface="Times New Roman" charset="0"/>
              <a:cs typeface="Times New Roman" charset="0"/>
            </a:endParaRPr>
          </a:p>
        </p:txBody>
      </p:sp>
      <p:pic>
        <p:nvPicPr>
          <p:cNvPr id="12" name="Content Placeholder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467640"/>
            <a:ext cx="4828633" cy="4888710"/>
          </a:xfrm>
        </p:spPr>
      </p:pic>
      <p:sp>
        <p:nvSpPr>
          <p:cNvPr id="13" name="TextBox 12"/>
          <p:cNvSpPr txBox="1"/>
          <p:nvPr/>
        </p:nvSpPr>
        <p:spPr>
          <a:xfrm>
            <a:off x="6424257" y="1666490"/>
            <a:ext cx="5571194" cy="2616101"/>
          </a:xfrm>
          <a:prstGeom prst="rect">
            <a:avLst/>
          </a:prstGeom>
          <a:noFill/>
        </p:spPr>
        <p:txBody>
          <a:bodyPr wrap="square" rtlCol="0">
            <a:spAutoFit/>
          </a:bodyPr>
          <a:lstStyle/>
          <a:p>
            <a:r>
              <a:rPr lang="en-US" sz="2400" dirty="0" smtClean="0">
                <a:latin typeface="Times New Roman" charset="0"/>
                <a:ea typeface="Times New Roman" charset="0"/>
                <a:cs typeface="Times New Roman" charset="0"/>
              </a:rPr>
              <a:t>From All Atom representation to CG</a:t>
            </a:r>
          </a:p>
          <a:p>
            <a:endParaRPr lang="en-US" sz="2400" dirty="0" smtClean="0">
              <a:latin typeface="Times New Roman" charset="0"/>
              <a:ea typeface="Times New Roman" charset="0"/>
              <a:cs typeface="Times New Roman" charset="0"/>
            </a:endParaRPr>
          </a:p>
          <a:p>
            <a:r>
              <a:rPr lang="en-US" sz="2400" dirty="0" smtClean="0">
                <a:latin typeface="Times New Roman" charset="0"/>
                <a:ea typeface="Times New Roman" charset="0"/>
                <a:cs typeface="Times New Roman" charset="0"/>
              </a:rPr>
              <a:t>Orthorhombic super-cell of lysozyme composed by 125 unit cells (500 proteins) in the CG representation</a:t>
            </a:r>
            <a:endParaRPr lang="en-US" sz="2400" dirty="0"/>
          </a:p>
          <a:p>
            <a:endParaRPr lang="en-US" sz="2400" dirty="0" smtClean="0"/>
          </a:p>
          <a:p>
            <a:endParaRPr lang="en-US" sz="2000" dirty="0"/>
          </a:p>
        </p:txBody>
      </p:sp>
    </p:spTree>
    <p:extLst>
      <p:ext uri="{BB962C8B-B14F-4D97-AF65-F5344CB8AC3E}">
        <p14:creationId xmlns:p14="http://schemas.microsoft.com/office/powerpoint/2010/main" val="14175459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ttangolo 5"/>
          <p:cNvSpPr/>
          <p:nvPr/>
        </p:nvSpPr>
        <p:spPr>
          <a:xfrm>
            <a:off x="0" y="3607"/>
            <a:ext cx="12178390" cy="507821"/>
          </a:xfrm>
          <a:prstGeom prst="rect">
            <a:avLst/>
          </a:prstGeom>
        </p:spPr>
        <p:txBody>
          <a:bodyPr wrap="square" lIns="91431" tIns="45715" rIns="91431" bIns="45715">
            <a:spAutoFit/>
          </a:bodyPr>
          <a:lstStyle/>
          <a:p>
            <a:pPr algn="ctr">
              <a:defRPr/>
            </a:pPr>
            <a:r>
              <a:rPr lang="en-US" sz="2700" b="1" dirty="0" smtClean="0">
                <a:latin typeface="Times New Roman" charset="0"/>
                <a:ea typeface="Times New Roman" charset="0"/>
                <a:cs typeface="Times New Roman" charset="0"/>
              </a:rPr>
              <a:t>Simulation protocol</a:t>
            </a:r>
            <a:endParaRPr lang="en-US" sz="2700" b="1" dirty="0">
              <a:latin typeface="Times New Roman" charset="0"/>
              <a:ea typeface="Times New Roman" charset="0"/>
              <a:cs typeface="Times New Roman" charset="0"/>
            </a:endParaRPr>
          </a:p>
        </p:txBody>
      </p:sp>
      <p:grpSp>
        <p:nvGrpSpPr>
          <p:cNvPr id="28" name="Group 27"/>
          <p:cNvGrpSpPr/>
          <p:nvPr/>
        </p:nvGrpSpPr>
        <p:grpSpPr>
          <a:xfrm>
            <a:off x="152359" y="1628142"/>
            <a:ext cx="3535350" cy="3178885"/>
            <a:chOff x="262124" y="677762"/>
            <a:chExt cx="3535350" cy="3178885"/>
          </a:xfrm>
        </p:grpSpPr>
        <p:grpSp>
          <p:nvGrpSpPr>
            <p:cNvPr id="27" name="Group 26"/>
            <p:cNvGrpSpPr/>
            <p:nvPr/>
          </p:nvGrpSpPr>
          <p:grpSpPr>
            <a:xfrm>
              <a:off x="262124" y="677762"/>
              <a:ext cx="3535350" cy="3178885"/>
              <a:chOff x="262124" y="677762"/>
              <a:chExt cx="3535350" cy="3178885"/>
            </a:xfrm>
          </p:grpSpPr>
          <p:grpSp>
            <p:nvGrpSpPr>
              <p:cNvPr id="5" name="Group 4"/>
              <p:cNvGrpSpPr/>
              <p:nvPr/>
            </p:nvGrpSpPr>
            <p:grpSpPr>
              <a:xfrm>
                <a:off x="262124" y="677762"/>
                <a:ext cx="3530783" cy="3178885"/>
                <a:chOff x="-23486" y="575306"/>
                <a:chExt cx="3530783" cy="3178885"/>
              </a:xfrm>
            </p:grpSpPr>
            <p:sp>
              <p:nvSpPr>
                <p:cNvPr id="3" name="Rectangle 2"/>
                <p:cNvSpPr/>
                <p:nvPr/>
              </p:nvSpPr>
              <p:spPr>
                <a:xfrm>
                  <a:off x="-23486" y="575306"/>
                  <a:ext cx="3530783" cy="3178885"/>
                </a:xfrm>
                <a:prstGeom prst="rect">
                  <a:avLst/>
                </a:prstGeom>
                <a:solidFill>
                  <a:srgbClr val="FFFF0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29964" y="872079"/>
                  <a:ext cx="2823882" cy="1015586"/>
                </a:xfrm>
                <a:prstGeom prst="roundRect">
                  <a:avLst/>
                </a:prstGeom>
                <a:solidFill>
                  <a:srgbClr val="EF3E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Crystal construction </a:t>
                  </a:r>
                  <a:endParaRPr lang="en-US" dirty="0"/>
                </a:p>
              </p:txBody>
            </p:sp>
            <p:sp>
              <p:nvSpPr>
                <p:cNvPr id="14" name="Rounded Rectangle 13"/>
                <p:cNvSpPr/>
                <p:nvPr/>
              </p:nvSpPr>
              <p:spPr>
                <a:xfrm>
                  <a:off x="305761" y="2313135"/>
                  <a:ext cx="2823882" cy="101558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Mapping to CG </a:t>
                  </a:r>
                  <a:endParaRPr lang="en-US" dirty="0"/>
                </a:p>
              </p:txBody>
            </p:sp>
          </p:grpSp>
          <p:sp>
            <p:nvSpPr>
              <p:cNvPr id="6" name="TextBox 5"/>
              <p:cNvSpPr txBox="1"/>
              <p:nvPr/>
            </p:nvSpPr>
            <p:spPr>
              <a:xfrm>
                <a:off x="266691" y="3487315"/>
                <a:ext cx="3530783" cy="369332"/>
              </a:xfrm>
              <a:prstGeom prst="rect">
                <a:avLst/>
              </a:prstGeom>
              <a:noFill/>
            </p:spPr>
            <p:txBody>
              <a:bodyPr wrap="square" rtlCol="0">
                <a:spAutoFit/>
              </a:bodyPr>
              <a:lstStyle/>
              <a:p>
                <a:pPr algn="ctr"/>
                <a:r>
                  <a:rPr lang="en-US" dirty="0" smtClean="0"/>
                  <a:t>Python code</a:t>
                </a:r>
                <a:endParaRPr lang="en-US" dirty="0"/>
              </a:p>
            </p:txBody>
          </p:sp>
        </p:grpSp>
        <p:cxnSp>
          <p:nvCxnSpPr>
            <p:cNvPr id="19" name="Straight Arrow Connector 18"/>
            <p:cNvCxnSpPr/>
            <p:nvPr/>
          </p:nvCxnSpPr>
          <p:spPr>
            <a:xfrm>
              <a:off x="2027515" y="1990121"/>
              <a:ext cx="0" cy="42547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402119" y="709595"/>
            <a:ext cx="3530784" cy="6011880"/>
            <a:chOff x="3942793" y="660868"/>
            <a:chExt cx="3530784" cy="6011880"/>
          </a:xfrm>
        </p:grpSpPr>
        <p:grpSp>
          <p:nvGrpSpPr>
            <p:cNvPr id="25" name="Group 24"/>
            <p:cNvGrpSpPr/>
            <p:nvPr/>
          </p:nvGrpSpPr>
          <p:grpSpPr>
            <a:xfrm>
              <a:off x="3942794" y="660868"/>
              <a:ext cx="3530783" cy="6002004"/>
              <a:chOff x="3942794" y="660868"/>
              <a:chExt cx="3530783" cy="6002004"/>
            </a:xfrm>
          </p:grpSpPr>
          <p:sp>
            <p:nvSpPr>
              <p:cNvPr id="18" name="Rectangle 17"/>
              <p:cNvSpPr/>
              <p:nvPr/>
            </p:nvSpPr>
            <p:spPr>
              <a:xfrm>
                <a:off x="3942794" y="660868"/>
                <a:ext cx="3530783" cy="6002004"/>
              </a:xfrm>
              <a:prstGeom prst="rect">
                <a:avLst/>
              </a:prstGeom>
              <a:solidFill>
                <a:srgbClr val="FFFF0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4299652" y="974535"/>
                <a:ext cx="2823882" cy="5392002"/>
                <a:chOff x="209359" y="1186288"/>
                <a:chExt cx="2823882" cy="5392002"/>
              </a:xfrm>
            </p:grpSpPr>
            <p:sp>
              <p:nvSpPr>
                <p:cNvPr id="9" name="Rounded Rectangle 8"/>
                <p:cNvSpPr/>
                <p:nvPr/>
              </p:nvSpPr>
              <p:spPr>
                <a:xfrm>
                  <a:off x="209359" y="1186288"/>
                  <a:ext cx="2823882" cy="1015586"/>
                </a:xfrm>
                <a:prstGeom prst="roundRect">
                  <a:avLst/>
                </a:prstGeom>
                <a:solidFill>
                  <a:srgbClr val="48B1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Relaxation in vacuum </a:t>
                  </a:r>
                </a:p>
                <a:p>
                  <a:pPr algn="ctr"/>
                  <a:r>
                    <a:rPr lang="en-US" dirty="0"/>
                    <a:t>u</a:t>
                  </a:r>
                  <a:r>
                    <a:rPr lang="en-US" dirty="0" smtClean="0"/>
                    <a:t>sing SD</a:t>
                  </a:r>
                  <a:endParaRPr lang="en-US" dirty="0"/>
                </a:p>
              </p:txBody>
            </p:sp>
            <p:sp>
              <p:nvSpPr>
                <p:cNvPr id="10" name="Rounded Rectangle 9"/>
                <p:cNvSpPr/>
                <p:nvPr/>
              </p:nvSpPr>
              <p:spPr>
                <a:xfrm>
                  <a:off x="209359" y="2627344"/>
                  <a:ext cx="2823882" cy="10155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Solvatation</a:t>
                  </a:r>
                  <a:r>
                    <a:rPr lang="en-US" dirty="0" smtClean="0"/>
                    <a:t> &amp; ions addition</a:t>
                  </a:r>
                  <a:endParaRPr lang="en-US" dirty="0"/>
                </a:p>
              </p:txBody>
            </p:sp>
            <p:sp>
              <p:nvSpPr>
                <p:cNvPr id="11" name="Rounded Rectangle 10"/>
                <p:cNvSpPr/>
                <p:nvPr/>
              </p:nvSpPr>
              <p:spPr>
                <a:xfrm>
                  <a:off x="209359" y="4068401"/>
                  <a:ext cx="2823882" cy="1015586"/>
                </a:xfrm>
                <a:prstGeom prst="roundRect">
                  <a:avLst/>
                </a:prstGeom>
                <a:solidFill>
                  <a:srgbClr val="48B1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Relaxation of the solvated </a:t>
                  </a:r>
                  <a:r>
                    <a:rPr lang="en-US" dirty="0" err="1" smtClean="0"/>
                    <a:t>supercell</a:t>
                  </a:r>
                  <a:r>
                    <a:rPr lang="en-US" dirty="0" smtClean="0"/>
                    <a:t> using SD </a:t>
                  </a:r>
                  <a:endParaRPr lang="en-US" dirty="0"/>
                </a:p>
              </p:txBody>
            </p:sp>
            <p:sp>
              <p:nvSpPr>
                <p:cNvPr id="12" name="Rounded Rectangle 11"/>
                <p:cNvSpPr/>
                <p:nvPr/>
              </p:nvSpPr>
              <p:spPr>
                <a:xfrm>
                  <a:off x="209359" y="5446338"/>
                  <a:ext cx="2823882" cy="113195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NPT ensemble dynamics</a:t>
                  </a:r>
                </a:p>
                <a:p>
                  <a:pPr algn="ctr"/>
                  <a:r>
                    <a:rPr lang="en-US" dirty="0" smtClean="0"/>
                    <a:t>(T=300K, p=1bar, </a:t>
                  </a:r>
                </a:p>
                <a:p>
                  <a:pPr algn="ctr"/>
                  <a:r>
                    <a:rPr lang="en-US" dirty="0" err="1" smtClean="0"/>
                    <a:t>dt</a:t>
                  </a:r>
                  <a:r>
                    <a:rPr lang="en-US" dirty="0" smtClean="0"/>
                    <a:t>=20fs, </a:t>
                  </a:r>
                  <a:r>
                    <a:rPr lang="el-GR" dirty="0" smtClean="0"/>
                    <a:t>Δ</a:t>
                  </a:r>
                  <a:r>
                    <a:rPr lang="it-IT" dirty="0" smtClean="0"/>
                    <a:t>t=3.3 </a:t>
                  </a:r>
                  <a:r>
                    <a:rPr lang="el-GR" dirty="0" smtClean="0"/>
                    <a:t>μ</a:t>
                  </a:r>
                  <a:r>
                    <a:rPr lang="it-IT" dirty="0" err="1" smtClean="0"/>
                    <a:t>s</a:t>
                  </a:r>
                  <a:r>
                    <a:rPr lang="en-US" dirty="0" smtClean="0"/>
                    <a:t>), </a:t>
                  </a:r>
                </a:p>
                <a:p>
                  <a:pPr algn="ctr"/>
                  <a:r>
                    <a:rPr lang="en-US" dirty="0" smtClean="0"/>
                    <a:t>PBC employed </a:t>
                  </a:r>
                  <a:endParaRPr lang="en-US" dirty="0"/>
                </a:p>
              </p:txBody>
            </p:sp>
            <p:cxnSp>
              <p:nvCxnSpPr>
                <p:cNvPr id="17" name="Straight Arrow Connector 16"/>
                <p:cNvCxnSpPr>
                  <a:stCxn id="9" idx="2"/>
                  <a:endCxn id="10" idx="0"/>
                </p:cNvCxnSpPr>
                <p:nvPr/>
              </p:nvCxnSpPr>
              <p:spPr>
                <a:xfrm>
                  <a:off x="1621300" y="2201874"/>
                  <a:ext cx="0" cy="42547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621300" y="3642930"/>
                  <a:ext cx="0" cy="42547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621300" y="5083988"/>
                  <a:ext cx="0" cy="42547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2" name="TextBox 21"/>
            <p:cNvSpPr txBox="1"/>
            <p:nvPr/>
          </p:nvSpPr>
          <p:spPr>
            <a:xfrm>
              <a:off x="3942793" y="6303416"/>
              <a:ext cx="3530783" cy="369332"/>
            </a:xfrm>
            <a:prstGeom prst="rect">
              <a:avLst/>
            </a:prstGeom>
            <a:noFill/>
          </p:spPr>
          <p:txBody>
            <a:bodyPr wrap="square" rtlCol="0">
              <a:spAutoFit/>
            </a:bodyPr>
            <a:lstStyle/>
            <a:p>
              <a:pPr algn="ctr"/>
              <a:r>
                <a:rPr lang="en-US" dirty="0" err="1" smtClean="0"/>
                <a:t>Gromacs</a:t>
              </a:r>
              <a:r>
                <a:rPr lang="en-US" dirty="0" smtClean="0"/>
                <a:t> suite</a:t>
              </a:r>
              <a:endParaRPr lang="en-US" dirty="0"/>
            </a:p>
          </p:txBody>
        </p:sp>
      </p:grpSp>
      <p:sp>
        <p:nvSpPr>
          <p:cNvPr id="30" name="Date Placeholder 29"/>
          <p:cNvSpPr>
            <a:spLocks noGrp="1"/>
          </p:cNvSpPr>
          <p:nvPr>
            <p:ph type="dt" sz="half" idx="10"/>
          </p:nvPr>
        </p:nvSpPr>
        <p:spPr/>
        <p:txBody>
          <a:bodyPr/>
          <a:lstStyle/>
          <a:p>
            <a:r>
              <a:rPr lang="it-IT" smtClean="0"/>
              <a:t>04/04/18</a:t>
            </a:r>
            <a:endParaRPr lang="en-US"/>
          </a:p>
        </p:txBody>
      </p:sp>
      <p:sp>
        <p:nvSpPr>
          <p:cNvPr id="31" name="Slide Number Placeholder 30"/>
          <p:cNvSpPr>
            <a:spLocks noGrp="1"/>
          </p:cNvSpPr>
          <p:nvPr>
            <p:ph type="sldNum" sz="quarter" idx="12"/>
          </p:nvPr>
        </p:nvSpPr>
        <p:spPr/>
        <p:txBody>
          <a:bodyPr/>
          <a:lstStyle/>
          <a:p>
            <a:fld id="{3E2C805A-53F6-E646-A211-CDCC79B0086A}" type="slidenum">
              <a:rPr lang="en-US" smtClean="0"/>
              <a:t>27</a:t>
            </a:fld>
            <a:endParaRPr lang="en-US" dirty="0"/>
          </a:p>
        </p:txBody>
      </p:sp>
      <p:sp>
        <p:nvSpPr>
          <p:cNvPr id="32" name="Right Arrow 31"/>
          <p:cNvSpPr/>
          <p:nvPr/>
        </p:nvSpPr>
        <p:spPr>
          <a:xfrm>
            <a:off x="3756309" y="3044196"/>
            <a:ext cx="573953" cy="4357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289761" y="2801969"/>
            <a:ext cx="3660501" cy="1754326"/>
          </a:xfrm>
          <a:prstGeom prst="rect">
            <a:avLst/>
          </a:prstGeom>
          <a:noFill/>
          <a:ln w="34925">
            <a:solidFill>
              <a:srgbClr val="4141FF"/>
            </a:solidFill>
          </a:ln>
        </p:spPr>
        <p:txBody>
          <a:bodyPr wrap="square" rtlCol="0">
            <a:spAutoFit/>
          </a:bodyPr>
          <a:lstStyle/>
          <a:p>
            <a:pPr marL="285750" indent="-285750" algn="ctr">
              <a:buFont typeface="Arial" charset="0"/>
              <a:buChar char="•"/>
            </a:pPr>
            <a:r>
              <a:rPr lang="en-US" dirty="0" smtClean="0">
                <a:latin typeface="Times New Roman" charset="0"/>
                <a:ea typeface="Times New Roman" charset="0"/>
                <a:cs typeface="Times New Roman" charset="0"/>
              </a:rPr>
              <a:t>Simulations required </a:t>
            </a:r>
            <a:r>
              <a:rPr lang="en-US" b="1" dirty="0" smtClean="0">
                <a:latin typeface="Times New Roman" charset="0"/>
                <a:ea typeface="Times New Roman" charset="0"/>
                <a:cs typeface="Times New Roman" charset="0"/>
              </a:rPr>
              <a:t>13k</a:t>
            </a:r>
            <a:r>
              <a:rPr lang="en-US" dirty="0" smtClean="0">
                <a:latin typeface="Times New Roman" charset="0"/>
                <a:ea typeface="Times New Roman" charset="0"/>
                <a:cs typeface="Times New Roman" charset="0"/>
              </a:rPr>
              <a:t> core hours on HPC</a:t>
            </a:r>
          </a:p>
          <a:p>
            <a:pPr marL="285750" indent="-285750" algn="ctr">
              <a:buFont typeface="Arial" charset="0"/>
              <a:buChar char="•"/>
            </a:pPr>
            <a:endParaRPr lang="en-US" dirty="0" smtClean="0">
              <a:latin typeface="Times New Roman" charset="0"/>
              <a:ea typeface="Times New Roman" charset="0"/>
              <a:cs typeface="Times New Roman" charset="0"/>
            </a:endParaRPr>
          </a:p>
          <a:p>
            <a:pPr marL="285750" indent="-285750" algn="ctr">
              <a:buFont typeface="Arial" charset="0"/>
              <a:buChar char="•"/>
            </a:pPr>
            <a:r>
              <a:rPr lang="en-US" dirty="0" smtClean="0">
                <a:latin typeface="Times New Roman" charset="0"/>
                <a:ea typeface="Times New Roman" charset="0"/>
                <a:cs typeface="Times New Roman" charset="0"/>
              </a:rPr>
              <a:t>160k snapshots collected </a:t>
            </a:r>
          </a:p>
          <a:p>
            <a:pPr marL="285750" indent="-285750" algn="ctr">
              <a:buFont typeface="Arial" charset="0"/>
              <a:buChar char="•"/>
            </a:pPr>
            <a:endParaRPr lang="en-US" dirty="0" smtClean="0">
              <a:latin typeface="Times New Roman" charset="0"/>
              <a:ea typeface="Times New Roman" charset="0"/>
              <a:cs typeface="Times New Roman" charset="0"/>
            </a:endParaRPr>
          </a:p>
          <a:p>
            <a:pPr marL="285750" indent="-285750" algn="ctr">
              <a:buFont typeface="Arial" charset="0"/>
              <a:buChar char="•"/>
            </a:pPr>
            <a:r>
              <a:rPr lang="en-US" dirty="0" smtClean="0">
                <a:latin typeface="Times New Roman" charset="0"/>
                <a:ea typeface="Times New Roman" charset="0"/>
                <a:cs typeface="Times New Roman" charset="0"/>
              </a:rPr>
              <a:t>Trajectory file &gt; 100Gb</a:t>
            </a:r>
            <a:endParaRPr lang="en-US" dirty="0">
              <a:latin typeface="Times New Roman" charset="0"/>
              <a:ea typeface="Times New Roman" charset="0"/>
              <a:cs typeface="Times New Roman" charset="0"/>
            </a:endParaRPr>
          </a:p>
        </p:txBody>
      </p:sp>
      <p:sp>
        <p:nvSpPr>
          <p:cNvPr id="4" name="Rectangle 3"/>
          <p:cNvSpPr/>
          <p:nvPr/>
        </p:nvSpPr>
        <p:spPr>
          <a:xfrm>
            <a:off x="8111440" y="6045932"/>
            <a:ext cx="6096000" cy="338554"/>
          </a:xfrm>
          <a:prstGeom prst="rect">
            <a:avLst/>
          </a:prstGeom>
        </p:spPr>
        <p:txBody>
          <a:bodyPr>
            <a:spAutoFit/>
          </a:bodyPr>
          <a:lstStyle/>
          <a:p>
            <a:r>
              <a:rPr lang="en-US" sz="1600" dirty="0" smtClean="0">
                <a:latin typeface="Times New Roman" charset="0"/>
                <a:ea typeface="Times New Roman" charset="0"/>
                <a:cs typeface="Times New Roman" charset="0"/>
              </a:rPr>
              <a:t>Abraham</a:t>
            </a:r>
            <a:r>
              <a:rPr lang="en-US" sz="1600" dirty="0">
                <a:latin typeface="Times New Roman" charset="0"/>
                <a:ea typeface="Times New Roman" charset="0"/>
                <a:cs typeface="Times New Roman" charset="0"/>
              </a:rPr>
              <a:t>, </a:t>
            </a:r>
            <a:r>
              <a:rPr lang="en-US" sz="1600" i="1" dirty="0" smtClean="0">
                <a:latin typeface="Times New Roman" charset="0"/>
                <a:ea typeface="Times New Roman" charset="0"/>
                <a:cs typeface="Times New Roman" charset="0"/>
              </a:rPr>
              <a:t>et al.</a:t>
            </a:r>
            <a:r>
              <a:rPr lang="en-US" sz="1600" dirty="0" smtClean="0">
                <a:latin typeface="Times New Roman" charset="0"/>
                <a:ea typeface="Times New Roman" charset="0"/>
                <a:cs typeface="Times New Roman" charset="0"/>
              </a:rPr>
              <a:t>,</a:t>
            </a:r>
            <a:r>
              <a:rPr lang="en-US" sz="1600" dirty="0" err="1" smtClean="0">
                <a:latin typeface="Times New Roman" charset="0"/>
                <a:ea typeface="Times New Roman" charset="0"/>
                <a:cs typeface="Times New Roman" charset="0"/>
              </a:rPr>
              <a:t>TSoftwareX</a:t>
            </a:r>
            <a:r>
              <a:rPr lang="en-US" sz="1600" dirty="0" smtClean="0">
                <a:latin typeface="Times New Roman" charset="0"/>
                <a:ea typeface="Times New Roman" charset="0"/>
                <a:cs typeface="Times New Roman" charset="0"/>
              </a:rPr>
              <a:t> (2</a:t>
            </a:r>
            <a:r>
              <a:rPr lang="is-IS" sz="1600" dirty="0" smtClean="0">
                <a:latin typeface="Times New Roman" charset="0"/>
                <a:ea typeface="Times New Roman" charset="0"/>
                <a:cs typeface="Times New Roman" charset="0"/>
              </a:rPr>
              <a:t>015)</a:t>
            </a:r>
            <a:endParaRPr lang="en-US" sz="1600" dirty="0">
              <a:latin typeface="Times New Roman" charset="0"/>
              <a:ea typeface="Times New Roman" charset="0"/>
              <a:cs typeface="Times New Roman" charset="0"/>
            </a:endParaRPr>
          </a:p>
        </p:txBody>
      </p:sp>
      <p:sp>
        <p:nvSpPr>
          <p:cNvPr id="15" name="Rectangle 14"/>
          <p:cNvSpPr/>
          <p:nvPr/>
        </p:nvSpPr>
        <p:spPr>
          <a:xfrm>
            <a:off x="135803" y="4933123"/>
            <a:ext cx="4230388" cy="861774"/>
          </a:xfrm>
          <a:prstGeom prst="rect">
            <a:avLst/>
          </a:prstGeom>
        </p:spPr>
        <p:txBody>
          <a:bodyPr wrap="square">
            <a:spAutoFit/>
          </a:bodyPr>
          <a:lstStyle/>
          <a:p>
            <a:r>
              <a:rPr lang="en-US" sz="1600" dirty="0">
                <a:solidFill>
                  <a:srgbClr val="222222"/>
                </a:solidFill>
                <a:latin typeface="Times New Roman" charset="0"/>
                <a:ea typeface="Times New Roman" charset="0"/>
                <a:cs typeface="Times New Roman" charset="0"/>
              </a:rPr>
              <a:t>de Jong</a:t>
            </a:r>
            <a:r>
              <a:rPr lang="en-US" sz="1600" dirty="0" smtClean="0">
                <a:solidFill>
                  <a:srgbClr val="222222"/>
                </a:solidFill>
                <a:latin typeface="Times New Roman" charset="0"/>
                <a:ea typeface="Times New Roman" charset="0"/>
                <a:cs typeface="Times New Roman" charset="0"/>
              </a:rPr>
              <a:t>, </a:t>
            </a:r>
            <a:r>
              <a:rPr lang="en-US" sz="1600" i="1" dirty="0">
                <a:solidFill>
                  <a:srgbClr val="222222"/>
                </a:solidFill>
                <a:latin typeface="Times New Roman" charset="0"/>
                <a:ea typeface="Times New Roman" charset="0"/>
                <a:cs typeface="Times New Roman" charset="0"/>
              </a:rPr>
              <a:t>et </a:t>
            </a:r>
            <a:r>
              <a:rPr lang="en-US" sz="1600" i="1" dirty="0" smtClean="0">
                <a:solidFill>
                  <a:srgbClr val="222222"/>
                </a:solidFill>
                <a:latin typeface="Times New Roman" charset="0"/>
                <a:ea typeface="Times New Roman" charset="0"/>
                <a:cs typeface="Times New Roman" charset="0"/>
              </a:rPr>
              <a:t>al.</a:t>
            </a:r>
            <a:r>
              <a:rPr lang="en-US" sz="1600" dirty="0" smtClean="0">
                <a:solidFill>
                  <a:srgbClr val="222222"/>
                </a:solidFill>
                <a:latin typeface="Times New Roman" charset="0"/>
                <a:ea typeface="Times New Roman" charset="0"/>
                <a:cs typeface="Times New Roman" charset="0"/>
              </a:rPr>
              <a:t>,</a:t>
            </a:r>
            <a:r>
              <a:rPr lang="en-US" sz="1600" dirty="0">
                <a:solidFill>
                  <a:srgbClr val="222222"/>
                </a:solidFill>
                <a:latin typeface="Times New Roman" charset="0"/>
                <a:ea typeface="Times New Roman" charset="0"/>
                <a:cs typeface="Times New Roman" charset="0"/>
              </a:rPr>
              <a:t> </a:t>
            </a:r>
            <a:r>
              <a:rPr lang="en-US" sz="1600" i="1" dirty="0">
                <a:solidFill>
                  <a:srgbClr val="222222"/>
                </a:solidFill>
                <a:latin typeface="Times New Roman" charset="0"/>
                <a:ea typeface="Times New Roman" charset="0"/>
                <a:cs typeface="Times New Roman" charset="0"/>
              </a:rPr>
              <a:t>J</a:t>
            </a:r>
            <a:r>
              <a:rPr lang="en-US" sz="1600" i="1" dirty="0" smtClean="0">
                <a:solidFill>
                  <a:srgbClr val="222222"/>
                </a:solidFill>
                <a:latin typeface="Times New Roman" charset="0"/>
                <a:ea typeface="Times New Roman" charset="0"/>
                <a:cs typeface="Times New Roman" charset="0"/>
              </a:rPr>
              <a:t> </a:t>
            </a:r>
            <a:r>
              <a:rPr lang="en-US" sz="1600" i="1" dirty="0" err="1" smtClean="0">
                <a:solidFill>
                  <a:srgbClr val="222222"/>
                </a:solidFill>
                <a:latin typeface="Times New Roman" charset="0"/>
                <a:ea typeface="Times New Roman" charset="0"/>
                <a:cs typeface="Times New Roman" charset="0"/>
              </a:rPr>
              <a:t>Chem</a:t>
            </a:r>
            <a:r>
              <a:rPr lang="en-US" sz="1600" i="1" dirty="0" smtClean="0">
                <a:solidFill>
                  <a:srgbClr val="222222"/>
                </a:solidFill>
                <a:latin typeface="Times New Roman" charset="0"/>
                <a:ea typeface="Times New Roman" charset="0"/>
                <a:cs typeface="Times New Roman" charset="0"/>
              </a:rPr>
              <a:t> </a:t>
            </a:r>
            <a:r>
              <a:rPr lang="en-US" sz="1600" i="1" dirty="0" err="1" smtClean="0">
                <a:solidFill>
                  <a:srgbClr val="222222"/>
                </a:solidFill>
                <a:latin typeface="Times New Roman" charset="0"/>
                <a:ea typeface="Times New Roman" charset="0"/>
                <a:cs typeface="Times New Roman" charset="0"/>
              </a:rPr>
              <a:t>Theor</a:t>
            </a:r>
            <a:r>
              <a:rPr lang="en-US" sz="1600" i="1" dirty="0" smtClean="0">
                <a:solidFill>
                  <a:srgbClr val="222222"/>
                </a:solidFill>
                <a:latin typeface="Times New Roman" charset="0"/>
                <a:ea typeface="Times New Roman" charset="0"/>
                <a:cs typeface="Times New Roman" charset="0"/>
              </a:rPr>
              <a:t> </a:t>
            </a:r>
            <a:r>
              <a:rPr lang="en-US" sz="1600" i="1" dirty="0">
                <a:solidFill>
                  <a:srgbClr val="222222"/>
                </a:solidFill>
                <a:latin typeface="Times New Roman" charset="0"/>
                <a:ea typeface="Times New Roman" charset="0"/>
                <a:cs typeface="Times New Roman" charset="0"/>
              </a:rPr>
              <a:t>and </a:t>
            </a:r>
            <a:r>
              <a:rPr lang="en-US" sz="1600" i="1" dirty="0" smtClean="0">
                <a:solidFill>
                  <a:srgbClr val="222222"/>
                </a:solidFill>
                <a:latin typeface="Times New Roman" charset="0"/>
                <a:ea typeface="Times New Roman" charset="0"/>
                <a:cs typeface="Times New Roman" charset="0"/>
              </a:rPr>
              <a:t>Comp </a:t>
            </a:r>
            <a:r>
              <a:rPr lang="en-US" sz="1600" dirty="0" smtClean="0">
                <a:solidFill>
                  <a:srgbClr val="222222"/>
                </a:solidFill>
                <a:latin typeface="Times New Roman" charset="0"/>
                <a:ea typeface="Times New Roman" charset="0"/>
                <a:cs typeface="Times New Roman" charset="0"/>
              </a:rPr>
              <a:t>(2012)</a:t>
            </a:r>
          </a:p>
          <a:p>
            <a:r>
              <a:rPr lang="en-US" sz="1600" dirty="0" err="1" smtClean="0">
                <a:latin typeface="Times New Roman" charset="0"/>
                <a:ea typeface="Times New Roman" charset="0"/>
                <a:cs typeface="Times New Roman" charset="0"/>
              </a:rPr>
              <a:t>Gowers</a:t>
            </a:r>
            <a:r>
              <a:rPr lang="en-US" sz="1600" dirty="0" smtClean="0">
                <a:latin typeface="Times New Roman" charset="0"/>
                <a:ea typeface="Times New Roman" charset="0"/>
                <a:cs typeface="Times New Roman" charset="0"/>
              </a:rPr>
              <a:t>, et al., </a:t>
            </a:r>
            <a:r>
              <a:rPr lang="en-US" sz="1600" i="1" dirty="0" err="1" smtClean="0">
                <a:latin typeface="Times New Roman" charset="0"/>
                <a:ea typeface="Times New Roman" charset="0"/>
                <a:cs typeface="Times New Roman" charset="0"/>
              </a:rPr>
              <a:t>Proc</a:t>
            </a:r>
            <a:r>
              <a:rPr lang="en-US" sz="1600" i="1" dirty="0" smtClean="0">
                <a:latin typeface="Times New Roman" charset="0"/>
                <a:ea typeface="Times New Roman" charset="0"/>
                <a:cs typeface="Times New Roman" charset="0"/>
              </a:rPr>
              <a:t> of </a:t>
            </a:r>
            <a:r>
              <a:rPr lang="en-US" sz="1600" i="1" dirty="0">
                <a:latin typeface="Times New Roman" charset="0"/>
                <a:ea typeface="Times New Roman" charset="0"/>
                <a:cs typeface="Times New Roman" charset="0"/>
              </a:rPr>
              <a:t>the 15th Python in Science </a:t>
            </a:r>
            <a:r>
              <a:rPr lang="en-US" sz="1600" i="1" dirty="0" smtClean="0">
                <a:latin typeface="Times New Roman" charset="0"/>
                <a:ea typeface="Times New Roman" charset="0"/>
                <a:cs typeface="Times New Roman" charset="0"/>
              </a:rPr>
              <a:t>Conf</a:t>
            </a:r>
            <a:r>
              <a:rPr lang="en-US" sz="1600" dirty="0" smtClean="0">
                <a:latin typeface="Times New Roman" charset="0"/>
                <a:ea typeface="Times New Roman" charset="0"/>
                <a:cs typeface="Times New Roman" charset="0"/>
              </a:rPr>
              <a:t>2016</a:t>
            </a:r>
            <a:r>
              <a:rPr lang="en-US" dirty="0"/>
              <a:t>.</a:t>
            </a:r>
          </a:p>
        </p:txBody>
      </p:sp>
    </p:spTree>
    <p:extLst>
      <p:ext uri="{BB962C8B-B14F-4D97-AF65-F5344CB8AC3E}">
        <p14:creationId xmlns:p14="http://schemas.microsoft.com/office/powerpoint/2010/main" val="15577641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it-IT" smtClean="0"/>
              <a:t>04/04/18</a:t>
            </a:r>
            <a:endParaRPr lang="en-US"/>
          </a:p>
        </p:txBody>
      </p:sp>
      <p:sp>
        <p:nvSpPr>
          <p:cNvPr id="5" name="Slide Number Placeholder 4"/>
          <p:cNvSpPr>
            <a:spLocks noGrp="1"/>
          </p:cNvSpPr>
          <p:nvPr>
            <p:ph type="sldNum" sz="quarter" idx="12"/>
          </p:nvPr>
        </p:nvSpPr>
        <p:spPr/>
        <p:txBody>
          <a:bodyPr/>
          <a:lstStyle/>
          <a:p>
            <a:fld id="{3E2C805A-53F6-E646-A211-CDCC79B0086A}" type="slidenum">
              <a:rPr lang="en-US" smtClean="0"/>
              <a:t>28</a:t>
            </a:fld>
            <a:endParaRPr lang="en-US"/>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7890" t="1974" r="30625" b="4577"/>
          <a:stretch/>
        </p:blipFill>
        <p:spPr>
          <a:xfrm>
            <a:off x="556162" y="1434467"/>
            <a:ext cx="4910459" cy="5035189"/>
          </a:xfrm>
          <a:prstGeom prst="rect">
            <a:avLst/>
          </a:prstGeom>
        </p:spPr>
      </p:pic>
      <p:cxnSp>
        <p:nvCxnSpPr>
          <p:cNvPr id="10"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ttangolo 5"/>
          <p:cNvSpPr/>
          <p:nvPr/>
        </p:nvSpPr>
        <p:spPr>
          <a:xfrm>
            <a:off x="0" y="3607"/>
            <a:ext cx="12178390" cy="507821"/>
          </a:xfrm>
          <a:prstGeom prst="rect">
            <a:avLst/>
          </a:prstGeom>
        </p:spPr>
        <p:txBody>
          <a:bodyPr wrap="square" lIns="91431" tIns="45715" rIns="91431" bIns="45715">
            <a:spAutoFit/>
          </a:bodyPr>
          <a:lstStyle/>
          <a:p>
            <a:pPr algn="ctr">
              <a:defRPr/>
            </a:pPr>
            <a:r>
              <a:rPr lang="en-US" sz="2700" b="1" dirty="0" smtClean="0">
                <a:latin typeface="Times New Roman" charset="0"/>
                <a:ea typeface="Times New Roman" charset="0"/>
                <a:cs typeface="Times New Roman" charset="0"/>
              </a:rPr>
              <a:t>Simulation protocol</a:t>
            </a:r>
            <a:endParaRPr lang="en-US" sz="2700" b="1" dirty="0">
              <a:latin typeface="Times New Roman" charset="0"/>
              <a:ea typeface="Times New Roman" charset="0"/>
              <a:cs typeface="Times New Roman" charset="0"/>
            </a:endParaRPr>
          </a:p>
        </p:txBody>
      </p:sp>
      <p:grpSp>
        <p:nvGrpSpPr>
          <p:cNvPr id="7" name="Group 6"/>
          <p:cNvGrpSpPr/>
          <p:nvPr/>
        </p:nvGrpSpPr>
        <p:grpSpPr>
          <a:xfrm>
            <a:off x="5748659" y="1279207"/>
            <a:ext cx="5484943" cy="5190449"/>
            <a:chOff x="5667739" y="1434467"/>
            <a:chExt cx="5484943" cy="5190449"/>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7739" y="1434467"/>
              <a:ext cx="5484943" cy="5190449"/>
            </a:xfrm>
            <a:prstGeom prst="rect">
              <a:avLst/>
            </a:prstGeom>
          </p:spPr>
        </p:pic>
        <p:sp>
          <p:nvSpPr>
            <p:cNvPr id="3" name="TextBox 2"/>
            <p:cNvSpPr txBox="1"/>
            <p:nvPr/>
          </p:nvSpPr>
          <p:spPr>
            <a:xfrm>
              <a:off x="6632027" y="1555531"/>
              <a:ext cx="1639613" cy="276999"/>
            </a:xfrm>
            <a:prstGeom prst="rect">
              <a:avLst/>
            </a:prstGeom>
            <a:solidFill>
              <a:schemeClr val="bg1"/>
            </a:solidFill>
          </p:spPr>
          <p:txBody>
            <a:bodyPr wrap="square" rtlCol="0">
              <a:spAutoFit/>
            </a:bodyPr>
            <a:lstStyle/>
            <a:p>
              <a:r>
                <a:rPr lang="en-US" sz="1200" dirty="0" smtClean="0"/>
                <a:t>Volume vs time</a:t>
              </a:r>
              <a:endParaRPr lang="en-US" sz="1200" dirty="0"/>
            </a:p>
          </p:txBody>
        </p:sp>
        <p:sp>
          <p:nvSpPr>
            <p:cNvPr id="12" name="TextBox 11"/>
            <p:cNvSpPr txBox="1"/>
            <p:nvPr/>
          </p:nvSpPr>
          <p:spPr>
            <a:xfrm>
              <a:off x="6632027" y="2840042"/>
              <a:ext cx="1639613" cy="276999"/>
            </a:xfrm>
            <a:prstGeom prst="rect">
              <a:avLst/>
            </a:prstGeom>
            <a:solidFill>
              <a:schemeClr val="bg1"/>
            </a:solidFill>
          </p:spPr>
          <p:txBody>
            <a:bodyPr wrap="square" rtlCol="0">
              <a:spAutoFit/>
            </a:bodyPr>
            <a:lstStyle/>
            <a:p>
              <a:r>
                <a:rPr lang="en-US" sz="1200" dirty="0" smtClean="0"/>
                <a:t>X vs time</a:t>
              </a:r>
              <a:endParaRPr lang="en-US" sz="1200" dirty="0"/>
            </a:p>
          </p:txBody>
        </p:sp>
        <p:sp>
          <p:nvSpPr>
            <p:cNvPr id="13" name="TextBox 12"/>
            <p:cNvSpPr txBox="1"/>
            <p:nvPr/>
          </p:nvSpPr>
          <p:spPr>
            <a:xfrm>
              <a:off x="6632026" y="4056484"/>
              <a:ext cx="1639613" cy="276999"/>
            </a:xfrm>
            <a:prstGeom prst="rect">
              <a:avLst/>
            </a:prstGeom>
            <a:solidFill>
              <a:schemeClr val="bg1"/>
            </a:solidFill>
          </p:spPr>
          <p:txBody>
            <a:bodyPr wrap="square" rtlCol="0">
              <a:spAutoFit/>
            </a:bodyPr>
            <a:lstStyle/>
            <a:p>
              <a:r>
                <a:rPr lang="en-US" sz="1200" dirty="0" smtClean="0"/>
                <a:t>Y vs time</a:t>
              </a:r>
              <a:endParaRPr lang="en-US" sz="1200" dirty="0"/>
            </a:p>
          </p:txBody>
        </p:sp>
        <p:sp>
          <p:nvSpPr>
            <p:cNvPr id="14" name="TextBox 13"/>
            <p:cNvSpPr txBox="1"/>
            <p:nvPr/>
          </p:nvSpPr>
          <p:spPr>
            <a:xfrm>
              <a:off x="6632025" y="5340700"/>
              <a:ext cx="1639613" cy="276999"/>
            </a:xfrm>
            <a:prstGeom prst="rect">
              <a:avLst/>
            </a:prstGeom>
            <a:solidFill>
              <a:schemeClr val="bg1"/>
            </a:solidFill>
          </p:spPr>
          <p:txBody>
            <a:bodyPr wrap="square" rtlCol="0">
              <a:spAutoFit/>
            </a:bodyPr>
            <a:lstStyle/>
            <a:p>
              <a:r>
                <a:rPr lang="en-US" sz="1200" dirty="0" smtClean="0"/>
                <a:t>Z vs time</a:t>
              </a:r>
              <a:endParaRPr lang="en-US" sz="1200" dirty="0"/>
            </a:p>
          </p:txBody>
        </p:sp>
      </p:grpSp>
      <p:sp>
        <p:nvSpPr>
          <p:cNvPr id="15" name="TextBox 14"/>
          <p:cNvSpPr txBox="1"/>
          <p:nvPr/>
        </p:nvSpPr>
        <p:spPr>
          <a:xfrm>
            <a:off x="6318071" y="-193653"/>
            <a:ext cx="7328257" cy="1938992"/>
          </a:xfrm>
          <a:prstGeom prst="rect">
            <a:avLst/>
          </a:prstGeom>
          <a:noFill/>
        </p:spPr>
        <p:txBody>
          <a:bodyPr wrap="square" rtlCol="0">
            <a:spAutoFit/>
          </a:bodyPr>
          <a:lstStyle/>
          <a:p>
            <a:endParaRPr lang="en-US" sz="2400" dirty="0" smtClean="0">
              <a:latin typeface="Times New Roman" charset="0"/>
              <a:ea typeface="Times New Roman" charset="0"/>
              <a:cs typeface="Times New Roman" charset="0"/>
            </a:endParaRPr>
          </a:p>
          <a:p>
            <a:endParaRPr lang="en-US" sz="2400" dirty="0" smtClean="0">
              <a:latin typeface="Times New Roman" charset="0"/>
              <a:ea typeface="Times New Roman" charset="0"/>
              <a:cs typeface="Times New Roman" charset="0"/>
            </a:endParaRPr>
          </a:p>
          <a:p>
            <a:r>
              <a:rPr lang="en-US" sz="2400" b="1" dirty="0" smtClean="0">
                <a:latin typeface="Times New Roman" charset="0"/>
                <a:ea typeface="Times New Roman" charset="0"/>
                <a:cs typeface="Times New Roman" charset="0"/>
              </a:rPr>
              <a:t>NPT</a:t>
            </a:r>
          </a:p>
          <a:p>
            <a:r>
              <a:rPr lang="en-US" sz="2400" dirty="0" smtClean="0">
                <a:latin typeface="Times New Roman" charset="0"/>
                <a:ea typeface="Times New Roman" charset="0"/>
                <a:cs typeface="Times New Roman" charset="0"/>
              </a:rPr>
              <a:t>Monitoring </a:t>
            </a:r>
            <a:r>
              <a:rPr lang="en-US" sz="2400" dirty="0">
                <a:latin typeface="Times New Roman" charset="0"/>
                <a:ea typeface="Times New Roman" charset="0"/>
                <a:cs typeface="Times New Roman" charset="0"/>
              </a:rPr>
              <a:t>the </a:t>
            </a:r>
            <a:r>
              <a:rPr lang="en-US" sz="2400" dirty="0" smtClean="0">
                <a:latin typeface="Times New Roman" charset="0"/>
                <a:ea typeface="Times New Roman" charset="0"/>
                <a:cs typeface="Times New Roman" charset="0"/>
              </a:rPr>
              <a:t>simulation box volume</a:t>
            </a:r>
            <a:endParaRPr lang="en-US" sz="2400" dirty="0">
              <a:latin typeface="Times New Roman" charset="0"/>
              <a:ea typeface="Times New Roman" charset="0"/>
              <a:cs typeface="Times New Roman" charset="0"/>
            </a:endParaRPr>
          </a:p>
          <a:p>
            <a:endParaRPr lang="en-US" sz="2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9437736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7929" y="840403"/>
            <a:ext cx="10515600" cy="4351338"/>
          </a:xfrm>
        </p:spPr>
        <p:txBody>
          <a:bodyPr>
            <a:normAutofit/>
          </a:bodyPr>
          <a:lstStyle/>
          <a:p>
            <a:r>
              <a:rPr lang="en-US" dirty="0" smtClean="0">
                <a:latin typeface="Times New Roman" charset="0"/>
                <a:ea typeface="Times New Roman" charset="0"/>
                <a:cs typeface="Times New Roman" charset="0"/>
              </a:rPr>
              <a:t>X-ray crystallography</a:t>
            </a:r>
          </a:p>
          <a:p>
            <a:endParaRPr lang="en-US" dirty="0" smtClean="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a:p>
            <a:endParaRPr lang="en-US" dirty="0" smtClean="0">
              <a:latin typeface="Times New Roman" charset="0"/>
              <a:ea typeface="Times New Roman" charset="0"/>
              <a:cs typeface="Times New Roman" charset="0"/>
            </a:endParaRPr>
          </a:p>
          <a:p>
            <a:pPr marL="0" indent="0">
              <a:buNone/>
            </a:pPr>
            <a:endParaRPr lang="en-US" dirty="0">
              <a:latin typeface="Times New Roman" charset="0"/>
              <a:ea typeface="Times New Roman" charset="0"/>
              <a:cs typeface="Times New Roman" charset="0"/>
            </a:endParaRPr>
          </a:p>
          <a:p>
            <a:pPr marL="0" indent="0">
              <a:buNone/>
            </a:pPr>
            <a:endParaRPr lang="en-US" sz="1100" dirty="0" smtClean="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Molecular Dynamics (MD) simulations</a:t>
            </a:r>
          </a:p>
          <a:p>
            <a:endParaRPr lang="en-US" dirty="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a:p>
            <a:pPr marL="0" indent="0">
              <a:buNone/>
            </a:pPr>
            <a:endParaRPr lang="en-US" dirty="0" smtClean="0">
              <a:latin typeface="Times New Roman" charset="0"/>
              <a:ea typeface="Times New Roman" charset="0"/>
              <a:cs typeface="Times New Roman" charset="0"/>
            </a:endParaRPr>
          </a:p>
        </p:txBody>
      </p:sp>
      <p:cxnSp>
        <p:nvCxnSpPr>
          <p:cNvPr id="4"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ttangolo 5"/>
          <p:cNvSpPr/>
          <p:nvPr/>
        </p:nvSpPr>
        <p:spPr>
          <a:xfrm>
            <a:off x="0" y="3607"/>
            <a:ext cx="12178390" cy="507821"/>
          </a:xfrm>
          <a:prstGeom prst="rect">
            <a:avLst/>
          </a:prstGeom>
        </p:spPr>
        <p:txBody>
          <a:bodyPr wrap="square" lIns="91431" tIns="45715" rIns="91431" bIns="45715">
            <a:spAutoFit/>
          </a:bodyPr>
          <a:lstStyle/>
          <a:p>
            <a:pPr algn="ctr">
              <a:defRPr/>
            </a:pPr>
            <a:r>
              <a:rPr lang="en-US" sz="2700" b="1" dirty="0" smtClean="0">
                <a:latin typeface="Times New Roman" charset="0"/>
                <a:ea typeface="Times New Roman" charset="0"/>
                <a:cs typeface="Times New Roman" charset="0"/>
              </a:rPr>
              <a:t>  Outline</a:t>
            </a:r>
            <a:endParaRPr lang="en-US" sz="2700" b="1" dirty="0">
              <a:latin typeface="Times New Roman" charset="0"/>
              <a:ea typeface="Times New Roman" charset="0"/>
              <a:cs typeface="Times New Roman" charset="0"/>
            </a:endParaRPr>
          </a:p>
        </p:txBody>
      </p:sp>
      <p:sp>
        <p:nvSpPr>
          <p:cNvPr id="9" name="Date Placeholder 8"/>
          <p:cNvSpPr>
            <a:spLocks noGrp="1"/>
          </p:cNvSpPr>
          <p:nvPr>
            <p:ph type="dt" sz="half" idx="10"/>
          </p:nvPr>
        </p:nvSpPr>
        <p:spPr/>
        <p:txBody>
          <a:bodyPr/>
          <a:lstStyle/>
          <a:p>
            <a:r>
              <a:rPr lang="it-IT" smtClean="0"/>
              <a:t>04/04/18</a:t>
            </a:r>
            <a:endParaRPr lang="en-US"/>
          </a:p>
        </p:txBody>
      </p:sp>
      <p:sp>
        <p:nvSpPr>
          <p:cNvPr id="10" name="Slide Number Placeholder 9"/>
          <p:cNvSpPr>
            <a:spLocks noGrp="1"/>
          </p:cNvSpPr>
          <p:nvPr>
            <p:ph type="sldNum" sz="quarter" idx="12"/>
          </p:nvPr>
        </p:nvSpPr>
        <p:spPr/>
        <p:txBody>
          <a:bodyPr/>
          <a:lstStyle/>
          <a:p>
            <a:fld id="{3E2C805A-53F6-E646-A211-CDCC79B0086A}" type="slidenum">
              <a:rPr lang="en-US" smtClean="0"/>
              <a:t>2</a:t>
            </a:fld>
            <a:endParaRPr lang="en-US"/>
          </a:p>
        </p:txBody>
      </p:sp>
      <p:sp>
        <p:nvSpPr>
          <p:cNvPr id="6" name="Rectangle 5"/>
          <p:cNvSpPr/>
          <p:nvPr/>
        </p:nvSpPr>
        <p:spPr>
          <a:xfrm>
            <a:off x="6998357" y="2277947"/>
            <a:ext cx="4818055" cy="954107"/>
          </a:xfrm>
          <a:prstGeom prst="rect">
            <a:avLst/>
          </a:prstGeom>
        </p:spPr>
        <p:txBody>
          <a:bodyPr wrap="square">
            <a:spAutoFit/>
          </a:bodyPr>
          <a:lstStyle/>
          <a:p>
            <a:pPr algn="ctr"/>
            <a:r>
              <a:rPr lang="en-US" sz="2800" dirty="0" smtClean="0">
                <a:latin typeface="Times New Roman" charset="0"/>
                <a:ea typeface="Times New Roman" charset="0"/>
                <a:cs typeface="Times New Roman" charset="0"/>
              </a:rPr>
              <a:t>Coarse Grained-MD</a:t>
            </a:r>
          </a:p>
          <a:p>
            <a:pPr algn="ctr"/>
            <a:r>
              <a:rPr lang="en-US" sz="2800" dirty="0" smtClean="0">
                <a:latin typeface="Times New Roman" charset="0"/>
                <a:ea typeface="Times New Roman" charset="0"/>
                <a:cs typeface="Times New Roman" charset="0"/>
              </a:rPr>
              <a:t> </a:t>
            </a:r>
            <a:r>
              <a:rPr lang="en-US" sz="2800" dirty="0">
                <a:latin typeface="Times New Roman" charset="0"/>
                <a:ea typeface="Times New Roman" charset="0"/>
                <a:cs typeface="Times New Roman" charset="0"/>
              </a:rPr>
              <a:t>for diffuse scattering</a:t>
            </a:r>
            <a:endParaRPr lang="en-US" sz="2800" dirty="0"/>
          </a:p>
        </p:txBody>
      </p:sp>
      <p:pic>
        <p:nvPicPr>
          <p:cNvPr id="8" name="Picture 7"/>
          <p:cNvPicPr>
            <a:picLocks noChangeAspect="1"/>
          </p:cNvPicPr>
          <p:nvPr/>
        </p:nvPicPr>
        <p:blipFill>
          <a:blip r:embed="rId3"/>
          <a:stretch>
            <a:fillRect/>
          </a:stretch>
        </p:blipFill>
        <p:spPr>
          <a:xfrm>
            <a:off x="1170874" y="1272955"/>
            <a:ext cx="2077851" cy="2077851"/>
          </a:xfrm>
          <a:prstGeom prst="rect">
            <a:avLst/>
          </a:prstGeom>
        </p:spPr>
      </p:pic>
      <p:pic>
        <p:nvPicPr>
          <p:cNvPr id="11" name="Content Placeholder 4"/>
          <p:cNvPicPr>
            <a:picLocks noChangeAspect="1"/>
          </p:cNvPicPr>
          <p:nvPr/>
        </p:nvPicPr>
        <p:blipFill rotWithShape="1">
          <a:blip r:embed="rId4">
            <a:extLst>
              <a:ext uri="{28A0092B-C50C-407E-A947-70E740481C1C}">
                <a14:useLocalDpi xmlns:a14="http://schemas.microsoft.com/office/drawing/2010/main" val="0"/>
              </a:ext>
            </a:extLst>
          </a:blip>
          <a:srcRect l="49842"/>
          <a:stretch/>
        </p:blipFill>
        <p:spPr>
          <a:xfrm>
            <a:off x="7937312" y="3320474"/>
            <a:ext cx="3186217" cy="2402498"/>
          </a:xfrm>
          <a:prstGeom prst="rect">
            <a:avLst/>
          </a:prstGeom>
        </p:spPr>
      </p:pic>
      <p:sp>
        <p:nvSpPr>
          <p:cNvPr id="12" name="Right Brace 11"/>
          <p:cNvSpPr/>
          <p:nvPr/>
        </p:nvSpPr>
        <p:spPr>
          <a:xfrm>
            <a:off x="6509626" y="915917"/>
            <a:ext cx="977462" cy="5542033"/>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5620" t="3831"/>
          <a:stretch/>
        </p:blipFill>
        <p:spPr>
          <a:xfrm>
            <a:off x="1786629" y="4117904"/>
            <a:ext cx="2634580" cy="2654596"/>
          </a:xfrm>
          <a:prstGeom prst="rect">
            <a:avLst/>
          </a:prstGeom>
        </p:spPr>
      </p:pic>
    </p:spTree>
    <p:extLst>
      <p:ext uri="{BB962C8B-B14F-4D97-AF65-F5344CB8AC3E}">
        <p14:creationId xmlns:p14="http://schemas.microsoft.com/office/powerpoint/2010/main" val="20253000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it-IT" smtClean="0"/>
              <a:t>04/04/18</a:t>
            </a:r>
            <a:endParaRPr lang="en-US"/>
          </a:p>
        </p:txBody>
      </p:sp>
      <p:sp>
        <p:nvSpPr>
          <p:cNvPr id="5" name="Slide Number Placeholder 4"/>
          <p:cNvSpPr>
            <a:spLocks noGrp="1"/>
          </p:cNvSpPr>
          <p:nvPr>
            <p:ph type="sldNum" sz="quarter" idx="12"/>
          </p:nvPr>
        </p:nvSpPr>
        <p:spPr/>
        <p:txBody>
          <a:bodyPr/>
          <a:lstStyle/>
          <a:p>
            <a:fld id="{3E2C805A-53F6-E646-A211-CDCC79B0086A}" type="slidenum">
              <a:rPr lang="en-US" smtClean="0"/>
              <a:t>29</a:t>
            </a:fld>
            <a:endParaRPr lang="en-US"/>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7890" t="1974" r="30625" b="4577"/>
          <a:stretch/>
        </p:blipFill>
        <p:spPr>
          <a:xfrm>
            <a:off x="556162" y="1434467"/>
            <a:ext cx="4910459" cy="5035189"/>
          </a:xfrm>
          <a:prstGeom prst="rect">
            <a:avLst/>
          </a:prstGeom>
        </p:spPr>
      </p:pic>
      <p:cxnSp>
        <p:nvCxnSpPr>
          <p:cNvPr id="10"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ttangolo 5"/>
          <p:cNvSpPr/>
          <p:nvPr/>
        </p:nvSpPr>
        <p:spPr>
          <a:xfrm>
            <a:off x="0" y="3607"/>
            <a:ext cx="12178390" cy="507821"/>
          </a:xfrm>
          <a:prstGeom prst="rect">
            <a:avLst/>
          </a:prstGeom>
        </p:spPr>
        <p:txBody>
          <a:bodyPr wrap="square" lIns="91431" tIns="45715" rIns="91431" bIns="45715">
            <a:spAutoFit/>
          </a:bodyPr>
          <a:lstStyle/>
          <a:p>
            <a:pPr algn="ctr">
              <a:defRPr/>
            </a:pPr>
            <a:r>
              <a:rPr lang="en-US" sz="2700" b="1" dirty="0" smtClean="0">
                <a:latin typeface="Times New Roman" charset="0"/>
                <a:ea typeface="Times New Roman" charset="0"/>
                <a:cs typeface="Times New Roman" charset="0"/>
              </a:rPr>
              <a:t>Simulation protocol</a:t>
            </a:r>
            <a:endParaRPr lang="en-US" sz="2700" b="1" dirty="0">
              <a:latin typeface="Times New Roman" charset="0"/>
              <a:ea typeface="Times New Roman" charset="0"/>
              <a:cs typeface="Times New Roman" charset="0"/>
            </a:endParaRPr>
          </a:p>
        </p:txBody>
      </p:sp>
      <p:sp>
        <p:nvSpPr>
          <p:cNvPr id="16" name="TextBox 15"/>
          <p:cNvSpPr txBox="1"/>
          <p:nvPr/>
        </p:nvSpPr>
        <p:spPr>
          <a:xfrm>
            <a:off x="7142402" y="522600"/>
            <a:ext cx="7328257" cy="830997"/>
          </a:xfrm>
          <a:prstGeom prst="rect">
            <a:avLst/>
          </a:prstGeom>
          <a:noFill/>
        </p:spPr>
        <p:txBody>
          <a:bodyPr wrap="square" rtlCol="0">
            <a:spAutoFit/>
          </a:bodyPr>
          <a:lstStyle/>
          <a:p>
            <a:endParaRPr lang="en-US" sz="2400" dirty="0" smtClean="0">
              <a:latin typeface="Times New Roman" charset="0"/>
              <a:ea typeface="Times New Roman" charset="0"/>
              <a:cs typeface="Times New Roman" charset="0"/>
            </a:endParaRPr>
          </a:p>
          <a:p>
            <a:r>
              <a:rPr lang="en-US" sz="2400" dirty="0" smtClean="0">
                <a:latin typeface="Times New Roman" charset="0"/>
                <a:ea typeface="Times New Roman" charset="0"/>
                <a:cs typeface="Times New Roman" charset="0"/>
              </a:rPr>
              <a:t>Monitoring RMSD</a:t>
            </a:r>
            <a:endParaRPr lang="en-US" sz="2400" dirty="0">
              <a:latin typeface="Times New Roman" charset="0"/>
              <a:ea typeface="Times New Roman" charset="0"/>
              <a:cs typeface="Times New Roman" charset="0"/>
            </a:endParaRPr>
          </a:p>
        </p:txBody>
      </p:sp>
      <p:grpSp>
        <p:nvGrpSpPr>
          <p:cNvPr id="22" name="Group 21"/>
          <p:cNvGrpSpPr/>
          <p:nvPr/>
        </p:nvGrpSpPr>
        <p:grpSpPr>
          <a:xfrm>
            <a:off x="6089195" y="1353597"/>
            <a:ext cx="5080000" cy="5080000"/>
            <a:chOff x="6089195" y="1353597"/>
            <a:chExt cx="5080000" cy="5080000"/>
          </a:xfrm>
        </p:grpSpPr>
        <p:pic>
          <p:nvPicPr>
            <p:cNvPr id="6" name="Picture 5"/>
            <p:cNvPicPr>
              <a:picLocks noChangeAspect="1"/>
            </p:cNvPicPr>
            <p:nvPr/>
          </p:nvPicPr>
          <p:blipFill>
            <a:blip r:embed="rId4"/>
            <a:stretch>
              <a:fillRect/>
            </a:stretch>
          </p:blipFill>
          <p:spPr>
            <a:xfrm>
              <a:off x="6089195" y="1353597"/>
              <a:ext cx="5080000" cy="5080000"/>
            </a:xfrm>
            <a:prstGeom prst="rect">
              <a:avLst/>
            </a:prstGeom>
          </p:spPr>
        </p:pic>
        <p:sp>
          <p:nvSpPr>
            <p:cNvPr id="15" name="Rectangle 14"/>
            <p:cNvSpPr/>
            <p:nvPr/>
          </p:nvSpPr>
          <p:spPr>
            <a:xfrm>
              <a:off x="10526259" y="2008295"/>
              <a:ext cx="104663" cy="104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474438" y="2498944"/>
              <a:ext cx="45719" cy="104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9474438" y="2008295"/>
              <a:ext cx="45719" cy="21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rot="16200000">
              <a:off x="10009983" y="1466241"/>
              <a:ext cx="104663" cy="117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16200000">
              <a:off x="9897401" y="2345718"/>
              <a:ext cx="104663" cy="117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6472157" y="1301457"/>
            <a:ext cx="6096000" cy="369332"/>
          </a:xfrm>
          <a:prstGeom prst="rect">
            <a:avLst/>
          </a:prstGeom>
        </p:spPr>
        <p:txBody>
          <a:bodyPr>
            <a:spAutoFit/>
          </a:bodyPr>
          <a:lstStyle/>
          <a:p>
            <a:r>
              <a:rPr lang="en-US" dirty="0" smtClean="0">
                <a:solidFill>
                  <a:srgbClr val="515151"/>
                </a:solidFill>
                <a:latin typeface="PT Sans" charset="-52"/>
              </a:rPr>
              <a:t>Douglas, </a:t>
            </a:r>
            <a:r>
              <a:rPr lang="en-US" i="1" dirty="0" smtClean="0">
                <a:solidFill>
                  <a:srgbClr val="515151"/>
                </a:solidFill>
                <a:latin typeface="PT Sans" charset="-52"/>
              </a:rPr>
              <a:t>et al.</a:t>
            </a:r>
            <a:r>
              <a:rPr lang="en-US" dirty="0" smtClean="0">
                <a:solidFill>
                  <a:srgbClr val="515151"/>
                </a:solidFill>
                <a:latin typeface="PT Sans" charset="-52"/>
              </a:rPr>
              <a:t>,</a:t>
            </a:r>
            <a:r>
              <a:rPr lang="en-US" dirty="0">
                <a:solidFill>
                  <a:srgbClr val="515151"/>
                </a:solidFill>
                <a:latin typeface="PT Sans" charset="-52"/>
              </a:rPr>
              <a:t> </a:t>
            </a:r>
            <a:r>
              <a:rPr lang="en-US" i="1" dirty="0" err="1">
                <a:solidFill>
                  <a:srgbClr val="515151"/>
                </a:solidFill>
                <a:latin typeface="PT Sans" charset="-52"/>
              </a:rPr>
              <a:t>Acta</a:t>
            </a:r>
            <a:r>
              <a:rPr lang="en-US" i="1" dirty="0">
                <a:solidFill>
                  <a:srgbClr val="515151"/>
                </a:solidFill>
                <a:latin typeface="PT Sans" charset="-52"/>
              </a:rPr>
              <a:t> </a:t>
            </a:r>
            <a:r>
              <a:rPr lang="en-US" i="1" dirty="0" err="1">
                <a:solidFill>
                  <a:srgbClr val="515151"/>
                </a:solidFill>
                <a:latin typeface="PT Sans" charset="-52"/>
              </a:rPr>
              <a:t>Crystallographica</a:t>
            </a:r>
            <a:r>
              <a:rPr lang="en-US" i="1" dirty="0">
                <a:solidFill>
                  <a:srgbClr val="515151"/>
                </a:solidFill>
                <a:latin typeface="PT Sans" charset="-52"/>
              </a:rPr>
              <a:t> A</a:t>
            </a:r>
            <a:r>
              <a:rPr lang="en-US" dirty="0">
                <a:solidFill>
                  <a:srgbClr val="515151"/>
                </a:solidFill>
                <a:latin typeface="PT Sans" charset="-52"/>
              </a:rPr>
              <a:t> </a:t>
            </a:r>
            <a:r>
              <a:rPr lang="en-US" b="1" dirty="0">
                <a:solidFill>
                  <a:srgbClr val="303030"/>
                </a:solidFill>
                <a:latin typeface="PT Sans" charset="-52"/>
              </a:rPr>
              <a:t>61</a:t>
            </a:r>
            <a:r>
              <a:rPr lang="en-US" dirty="0">
                <a:solidFill>
                  <a:srgbClr val="515151"/>
                </a:solidFill>
                <a:latin typeface="PT Sans" charset="-52"/>
              </a:rPr>
              <a:t> (2005)</a:t>
            </a:r>
            <a:endParaRPr lang="en-US" dirty="0"/>
          </a:p>
        </p:txBody>
      </p:sp>
    </p:spTree>
    <p:extLst>
      <p:ext uri="{BB962C8B-B14F-4D97-AF65-F5344CB8AC3E}">
        <p14:creationId xmlns:p14="http://schemas.microsoft.com/office/powerpoint/2010/main" val="1544164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49842"/>
          <a:stretch/>
        </p:blipFill>
        <p:spPr>
          <a:xfrm>
            <a:off x="7425520" y="2130561"/>
            <a:ext cx="4514445" cy="3404020"/>
          </a:xfrm>
        </p:spPr>
      </p:pic>
      <p:cxnSp>
        <p:nvCxnSpPr>
          <p:cNvPr id="4"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ttangolo 5"/>
          <p:cNvSpPr/>
          <p:nvPr/>
        </p:nvSpPr>
        <p:spPr>
          <a:xfrm>
            <a:off x="0" y="3607"/>
            <a:ext cx="12178390" cy="523210"/>
          </a:xfrm>
          <a:prstGeom prst="rect">
            <a:avLst/>
          </a:prstGeom>
        </p:spPr>
        <p:txBody>
          <a:bodyPr wrap="square" lIns="91431" tIns="45715" rIns="91431" bIns="45715">
            <a:spAutoFit/>
          </a:bodyPr>
          <a:lstStyle/>
          <a:p>
            <a:pPr algn="ctr">
              <a:defRPr/>
            </a:pPr>
            <a:r>
              <a:rPr lang="en-US" sz="2800" b="1" dirty="0">
                <a:latin typeface="Times New Roman" charset="0"/>
                <a:ea typeface="Times New Roman" charset="0"/>
                <a:cs typeface="Times New Roman" charset="0"/>
              </a:rPr>
              <a:t>The diffuse scattering intensity</a:t>
            </a:r>
            <a:endParaRPr lang="en-US" sz="2700" b="1" dirty="0">
              <a:latin typeface="Times New Roman" charset="0"/>
              <a:ea typeface="Times New Roman" charset="0"/>
              <a:cs typeface="Times New Roman" charset="0"/>
            </a:endParaRPr>
          </a:p>
        </p:txBody>
      </p:sp>
      <p:sp>
        <p:nvSpPr>
          <p:cNvPr id="2" name="Date Placeholder 1"/>
          <p:cNvSpPr>
            <a:spLocks noGrp="1"/>
          </p:cNvSpPr>
          <p:nvPr>
            <p:ph type="dt" sz="half" idx="10"/>
          </p:nvPr>
        </p:nvSpPr>
        <p:spPr/>
        <p:txBody>
          <a:bodyPr/>
          <a:lstStyle/>
          <a:p>
            <a:r>
              <a:rPr lang="it-IT" smtClean="0"/>
              <a:t>04/04/18</a:t>
            </a:r>
            <a:endParaRPr lang="en-US"/>
          </a:p>
        </p:txBody>
      </p:sp>
      <p:sp>
        <p:nvSpPr>
          <p:cNvPr id="3" name="Slide Number Placeholder 2"/>
          <p:cNvSpPr>
            <a:spLocks noGrp="1"/>
          </p:cNvSpPr>
          <p:nvPr>
            <p:ph type="sldNum" sz="quarter" idx="12"/>
          </p:nvPr>
        </p:nvSpPr>
        <p:spPr/>
        <p:txBody>
          <a:bodyPr/>
          <a:lstStyle/>
          <a:p>
            <a:fld id="{3E2C805A-53F6-E646-A211-CDCC79B0086A}" type="slidenum">
              <a:rPr lang="en-US" smtClean="0"/>
              <a:t>30</a:t>
            </a:fld>
            <a:endParaRPr lang="en-US"/>
          </a:p>
        </p:txBody>
      </p:sp>
      <p:grpSp>
        <p:nvGrpSpPr>
          <p:cNvPr id="20" name="Group 19"/>
          <p:cNvGrpSpPr/>
          <p:nvPr/>
        </p:nvGrpSpPr>
        <p:grpSpPr>
          <a:xfrm>
            <a:off x="247463" y="978205"/>
            <a:ext cx="3626069" cy="5002059"/>
            <a:chOff x="336331" y="1030879"/>
            <a:chExt cx="3626069" cy="5002059"/>
          </a:xfrm>
        </p:grpSpPr>
        <p:sp>
          <p:nvSpPr>
            <p:cNvPr id="9" name="Rectangle 8"/>
            <p:cNvSpPr/>
            <p:nvPr/>
          </p:nvSpPr>
          <p:spPr>
            <a:xfrm>
              <a:off x="336331" y="1030879"/>
              <a:ext cx="3626069" cy="5002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743" y="3250786"/>
              <a:ext cx="2952000" cy="2641261"/>
            </a:xfrm>
            <a:prstGeom prst="rect">
              <a:avLst/>
            </a:prstGeom>
          </p:spPr>
        </p:pic>
        <p:sp>
          <p:nvSpPr>
            <p:cNvPr id="12" name="TextBox 11"/>
            <p:cNvSpPr txBox="1"/>
            <p:nvPr/>
          </p:nvSpPr>
          <p:spPr>
            <a:xfrm>
              <a:off x="336332" y="1248226"/>
              <a:ext cx="3626068" cy="2215991"/>
            </a:xfrm>
            <a:prstGeom prst="rect">
              <a:avLst/>
            </a:prstGeom>
            <a:noFill/>
          </p:spPr>
          <p:txBody>
            <a:bodyPr wrap="square" rtlCol="0">
              <a:spAutoFit/>
            </a:bodyPr>
            <a:lstStyle/>
            <a:p>
              <a:pPr algn="ctr"/>
              <a:r>
                <a:rPr lang="en-US" sz="2400" dirty="0" smtClean="0"/>
                <a:t>Diffuse scattering  </a:t>
              </a:r>
              <a:r>
                <a:rPr lang="en-US" sz="2400" dirty="0"/>
                <a:t>patterns are </a:t>
              </a:r>
              <a:r>
                <a:rPr lang="en-US" sz="2400" dirty="0" smtClean="0"/>
                <a:t>simulated from 45</a:t>
              </a:r>
              <a:r>
                <a:rPr lang="en-US" sz="2400" dirty="0"/>
                <a:t>K</a:t>
              </a:r>
              <a:r>
                <a:rPr lang="en-US" sz="2400" dirty="0" smtClean="0"/>
                <a:t> </a:t>
              </a:r>
              <a:r>
                <a:rPr lang="en-US" sz="2400" dirty="0"/>
                <a:t>snapshots extracted </a:t>
              </a:r>
              <a:r>
                <a:rPr lang="en-US" sz="2400" dirty="0" smtClean="0"/>
                <a:t>along the equilibrated  CG-MD trajectory</a:t>
              </a:r>
              <a:endParaRPr lang="en-US" sz="2400" dirty="0"/>
            </a:p>
            <a:p>
              <a:endParaRPr lang="en-US" dirty="0"/>
            </a:p>
          </p:txBody>
        </p:sp>
      </p:grpSp>
      <p:sp>
        <p:nvSpPr>
          <p:cNvPr id="19" name="Rounded Rectangle 18"/>
          <p:cNvSpPr/>
          <p:nvPr/>
        </p:nvSpPr>
        <p:spPr>
          <a:xfrm>
            <a:off x="4487181" y="2202885"/>
            <a:ext cx="2312965" cy="255269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 + </a:t>
            </a:r>
            <a:r>
              <a:rPr lang="en-US" sz="2400" dirty="0" err="1" smtClean="0"/>
              <a:t>OpenCL</a:t>
            </a:r>
            <a:r>
              <a:rPr lang="en-US" sz="2400" dirty="0" smtClean="0"/>
              <a:t> code</a:t>
            </a:r>
          </a:p>
          <a:p>
            <a:pPr algn="ctr"/>
            <a:endParaRPr lang="en-US" sz="2000" dirty="0" smtClean="0"/>
          </a:p>
          <a:p>
            <a:pPr algn="ctr"/>
            <a:r>
              <a:rPr lang="en-US" sz="1400" dirty="0">
                <a:solidFill>
                  <a:schemeClr val="bg1"/>
                </a:solidFill>
                <a:latin typeface="Times New Roman" charset="0"/>
                <a:ea typeface="Times New Roman" charset="0"/>
                <a:cs typeface="Times New Roman" charset="0"/>
              </a:rPr>
              <a:t>K. </a:t>
            </a:r>
            <a:r>
              <a:rPr lang="en-US" sz="1400" dirty="0" err="1">
                <a:solidFill>
                  <a:schemeClr val="bg1"/>
                </a:solidFill>
                <a:latin typeface="Times New Roman" charset="0"/>
                <a:ea typeface="Times New Roman" charset="0"/>
                <a:cs typeface="Times New Roman" charset="0"/>
              </a:rPr>
              <a:t>Ayyer</a:t>
            </a:r>
            <a:r>
              <a:rPr lang="en-US" sz="1400" dirty="0">
                <a:solidFill>
                  <a:schemeClr val="bg1"/>
                </a:solidFill>
                <a:latin typeface="Times New Roman" charset="0"/>
                <a:ea typeface="Times New Roman" charset="0"/>
                <a:cs typeface="Times New Roman" charset="0"/>
              </a:rPr>
              <a:t>, “Incoherent diffractive imaging simulations." https://</a:t>
            </a:r>
            <a:r>
              <a:rPr lang="en-US" sz="1400" dirty="0" err="1">
                <a:solidFill>
                  <a:schemeClr val="bg1"/>
                </a:solidFill>
                <a:latin typeface="Times New Roman" charset="0"/>
                <a:ea typeface="Times New Roman" charset="0"/>
                <a:cs typeface="Times New Roman" charset="0"/>
              </a:rPr>
              <a:t>github.com</a:t>
            </a:r>
            <a:r>
              <a:rPr lang="en-US" sz="1400" dirty="0">
                <a:solidFill>
                  <a:schemeClr val="bg1"/>
                </a:solidFill>
                <a:latin typeface="Times New Roman" charset="0"/>
                <a:ea typeface="Times New Roman" charset="0"/>
                <a:cs typeface="Times New Roman" charset="0"/>
              </a:rPr>
              <a:t>/</a:t>
            </a:r>
            <a:r>
              <a:rPr lang="en-US" sz="1400" dirty="0" err="1">
                <a:solidFill>
                  <a:schemeClr val="bg1"/>
                </a:solidFill>
                <a:latin typeface="Times New Roman" charset="0"/>
                <a:ea typeface="Times New Roman" charset="0"/>
                <a:cs typeface="Times New Roman" charset="0"/>
              </a:rPr>
              <a:t>kartikayyer</a:t>
            </a:r>
            <a:r>
              <a:rPr lang="en-US" sz="1400" dirty="0">
                <a:solidFill>
                  <a:schemeClr val="bg1"/>
                </a:solidFill>
                <a:latin typeface="Times New Roman" charset="0"/>
                <a:ea typeface="Times New Roman" charset="0"/>
                <a:cs typeface="Times New Roman" charset="0"/>
              </a:rPr>
              <a:t>/</a:t>
            </a:r>
            <a:r>
              <a:rPr lang="en-US" sz="1400" dirty="0" err="1">
                <a:solidFill>
                  <a:schemeClr val="bg1"/>
                </a:solidFill>
                <a:latin typeface="Times New Roman" charset="0"/>
                <a:ea typeface="Times New Roman" charset="0"/>
                <a:cs typeface="Times New Roman" charset="0"/>
              </a:rPr>
              <a:t>incoh</a:t>
            </a:r>
            <a:r>
              <a:rPr lang="en-US" sz="1400" dirty="0">
                <a:solidFill>
                  <a:schemeClr val="bg1"/>
                </a:solidFill>
                <a:latin typeface="Times New Roman" charset="0"/>
                <a:ea typeface="Times New Roman" charset="0"/>
                <a:cs typeface="Times New Roman" charset="0"/>
              </a:rPr>
              <a:t>-imaging, 2017</a:t>
            </a:r>
          </a:p>
          <a:p>
            <a:pPr algn="ctr"/>
            <a:endParaRPr lang="en-US" dirty="0"/>
          </a:p>
        </p:txBody>
      </p:sp>
      <p:sp>
        <p:nvSpPr>
          <p:cNvPr id="21" name="Right Arrow 20"/>
          <p:cNvSpPr/>
          <p:nvPr/>
        </p:nvSpPr>
        <p:spPr>
          <a:xfrm>
            <a:off x="3918685" y="3348011"/>
            <a:ext cx="503328" cy="262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6869381" y="3348011"/>
            <a:ext cx="503328" cy="262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8238507" y="2490678"/>
            <a:ext cx="2816403" cy="3533361"/>
            <a:chOff x="8238507" y="2490678"/>
            <a:chExt cx="2816403" cy="3533361"/>
          </a:xfrm>
        </p:grpSpPr>
        <p:grpSp>
          <p:nvGrpSpPr>
            <p:cNvPr id="17" name="Group 16"/>
            <p:cNvGrpSpPr/>
            <p:nvPr/>
          </p:nvGrpSpPr>
          <p:grpSpPr>
            <a:xfrm>
              <a:off x="8636755" y="2490678"/>
              <a:ext cx="1681094" cy="2493493"/>
              <a:chOff x="7985114" y="2028223"/>
              <a:chExt cx="1681094" cy="2493493"/>
            </a:xfrm>
          </p:grpSpPr>
          <p:sp>
            <p:nvSpPr>
              <p:cNvPr id="13" name="Oval 12"/>
              <p:cNvSpPr/>
              <p:nvPr/>
            </p:nvSpPr>
            <p:spPr>
              <a:xfrm rot="20423588">
                <a:off x="8458408" y="4192317"/>
                <a:ext cx="989156" cy="31961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7284101">
                <a:off x="9011823" y="3376727"/>
                <a:ext cx="989156" cy="31961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6008">
                <a:off x="8234097" y="2028223"/>
                <a:ext cx="989156" cy="31961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627786">
                <a:off x="7985114" y="4202101"/>
                <a:ext cx="989156" cy="31961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8238507" y="5654707"/>
              <a:ext cx="2816403" cy="369332"/>
            </a:xfrm>
            <a:prstGeom prst="rect">
              <a:avLst/>
            </a:prstGeom>
            <a:noFill/>
          </p:spPr>
          <p:txBody>
            <a:bodyPr wrap="square" rtlCol="0">
              <a:spAutoFit/>
            </a:bodyPr>
            <a:lstStyle/>
            <a:p>
              <a:r>
                <a:rPr lang="en-US" b="1" dirty="0" smtClean="0">
                  <a:solidFill>
                    <a:srgbClr val="FF0000"/>
                  </a:solidFill>
                  <a:latin typeface="Times New Roman" charset="0"/>
                  <a:ea typeface="Times New Roman" charset="0"/>
                  <a:cs typeface="Times New Roman" charset="0"/>
                </a:rPr>
                <a:t>Diffuse scattering features</a:t>
              </a:r>
              <a:endParaRPr lang="en-US" b="1" dirty="0">
                <a:solidFill>
                  <a:srgbClr val="FF0000"/>
                </a:solidFill>
                <a:latin typeface="Times New Roman" charset="0"/>
                <a:ea typeface="Times New Roman" charset="0"/>
                <a:cs typeface="Times New Roman" charset="0"/>
              </a:endParaRPr>
            </a:p>
          </p:txBody>
        </p:sp>
        <p:cxnSp>
          <p:nvCxnSpPr>
            <p:cNvPr id="11" name="Straight Arrow Connector 10"/>
            <p:cNvCxnSpPr/>
            <p:nvPr/>
          </p:nvCxnSpPr>
          <p:spPr>
            <a:xfrm flipH="1" flipV="1">
              <a:off x="8878207" y="4976295"/>
              <a:ext cx="253126" cy="69554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9745380" y="4907285"/>
              <a:ext cx="32454" cy="76455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9338226" y="2835395"/>
              <a:ext cx="42090" cy="283644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10301488" y="4060042"/>
              <a:ext cx="75792" cy="1594665"/>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386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34119" r="3421"/>
          <a:stretch/>
        </p:blipFill>
        <p:spPr>
          <a:xfrm>
            <a:off x="4711308" y="808973"/>
            <a:ext cx="7480692" cy="3827198"/>
          </a:xfrm>
          <a:prstGeom prst="rect">
            <a:avLst/>
          </a:prstGeom>
        </p:spPr>
      </p:pic>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9412" y="2652204"/>
            <a:ext cx="4891044" cy="1358900"/>
          </a:xfrm>
        </p:spPr>
      </p:pic>
      <p:sp>
        <p:nvSpPr>
          <p:cNvPr id="4" name="TextBox 3"/>
          <p:cNvSpPr txBox="1"/>
          <p:nvPr/>
        </p:nvSpPr>
        <p:spPr>
          <a:xfrm>
            <a:off x="178398" y="1130410"/>
            <a:ext cx="4694219" cy="1569660"/>
          </a:xfrm>
          <a:prstGeom prst="rect">
            <a:avLst/>
          </a:prstGeom>
          <a:noFill/>
        </p:spPr>
        <p:txBody>
          <a:bodyPr wrap="square" rtlCol="0">
            <a:spAutoFit/>
          </a:bodyPr>
          <a:lstStyle/>
          <a:p>
            <a:pPr algn="ctr"/>
            <a:r>
              <a:rPr lang="en-US" sz="2400" dirty="0">
                <a:latin typeface="Times New Roman" charset="0"/>
                <a:ea typeface="Times New Roman" charset="0"/>
                <a:cs typeface="Times New Roman" charset="0"/>
              </a:rPr>
              <a:t>For a pair of atoms </a:t>
            </a:r>
            <a:r>
              <a:rPr lang="en-US" sz="2400" dirty="0" err="1" smtClean="0">
                <a:latin typeface="Times New Roman" charset="0"/>
                <a:ea typeface="Times New Roman" charset="0"/>
                <a:cs typeface="Times New Roman" charset="0"/>
              </a:rPr>
              <a:t>kk</a:t>
            </a:r>
            <a:r>
              <a:rPr lang="en-US" sz="2400" dirty="0" smtClean="0">
                <a:latin typeface="Times New Roman" charset="0"/>
                <a:ea typeface="Times New Roman" charset="0"/>
                <a:cs typeface="Times New Roman" charset="0"/>
              </a:rPr>
              <a:t>’, </a:t>
            </a:r>
            <a:r>
              <a:rPr lang="en-US" sz="2400" dirty="0">
                <a:latin typeface="Times New Roman" charset="0"/>
                <a:ea typeface="Times New Roman" charset="0"/>
                <a:cs typeface="Times New Roman" charset="0"/>
              </a:rPr>
              <a:t>the correlated motion is </a:t>
            </a:r>
            <a:r>
              <a:rPr lang="en-US" sz="2400" dirty="0" smtClean="0">
                <a:latin typeface="Times New Roman" charset="0"/>
                <a:ea typeface="Times New Roman" charset="0"/>
                <a:cs typeface="Times New Roman" charset="0"/>
              </a:rPr>
              <a:t>characterized </a:t>
            </a:r>
            <a:r>
              <a:rPr lang="en-US" sz="2400" dirty="0">
                <a:latin typeface="Times New Roman" charset="0"/>
                <a:ea typeface="Times New Roman" charset="0"/>
                <a:cs typeface="Times New Roman" charset="0"/>
              </a:rPr>
              <a:t>by the </a:t>
            </a:r>
            <a:r>
              <a:rPr lang="en-US" sz="2400" dirty="0" smtClean="0">
                <a:latin typeface="Times New Roman" charset="0"/>
                <a:ea typeface="Times New Roman" charset="0"/>
                <a:cs typeface="Times New Roman" charset="0"/>
              </a:rPr>
              <a:t>normalized</a:t>
            </a:r>
            <a:r>
              <a:rPr lang="en-US" sz="2400" dirty="0">
                <a:latin typeface="Times New Roman" charset="0"/>
                <a:ea typeface="Times New Roman" charset="0"/>
                <a:cs typeface="Times New Roman" charset="0"/>
              </a:rPr>
              <a:t> </a:t>
            </a:r>
            <a:r>
              <a:rPr lang="en-US" sz="2400" dirty="0" smtClean="0">
                <a:latin typeface="Times New Roman" charset="0"/>
                <a:ea typeface="Times New Roman" charset="0"/>
                <a:cs typeface="Times New Roman" charset="0"/>
              </a:rPr>
              <a:t>matrix </a:t>
            </a:r>
            <a:r>
              <a:rPr lang="en-US" sz="2400" dirty="0">
                <a:latin typeface="Times New Roman" charset="0"/>
                <a:ea typeface="Times New Roman" charset="0"/>
                <a:cs typeface="Times New Roman" charset="0"/>
              </a:rPr>
              <a:t>element </a:t>
            </a:r>
            <a:r>
              <a:rPr lang="en-US" sz="2400" b="1" dirty="0" err="1" smtClean="0">
                <a:latin typeface="Times New Roman" charset="0"/>
                <a:ea typeface="Times New Roman" charset="0"/>
                <a:cs typeface="Times New Roman" charset="0"/>
              </a:rPr>
              <a:t>C</a:t>
            </a:r>
            <a:r>
              <a:rPr lang="en-US" sz="2400" baseline="-25000" dirty="0" err="1">
                <a:latin typeface="Times New Roman" charset="0"/>
                <a:ea typeface="Times New Roman" charset="0"/>
                <a:cs typeface="Times New Roman" charset="0"/>
              </a:rPr>
              <a:t>kk</a:t>
            </a:r>
            <a:r>
              <a:rPr lang="en-US" sz="2400" baseline="-25000" dirty="0">
                <a:latin typeface="Times New Roman" charset="0"/>
                <a:ea typeface="Times New Roman" charset="0"/>
                <a:cs typeface="Times New Roman" charset="0"/>
              </a:rPr>
              <a:t>’</a:t>
            </a:r>
            <a:r>
              <a:rPr lang="en-US" sz="2400" baseline="-25000" dirty="0" smtClean="0">
                <a:latin typeface="Times New Roman" charset="0"/>
                <a:ea typeface="Times New Roman" charset="0"/>
                <a:cs typeface="Times New Roman" charset="0"/>
              </a:rPr>
              <a:t> </a:t>
            </a:r>
            <a:r>
              <a:rPr lang="en-US" sz="2400" dirty="0">
                <a:latin typeface="Times New Roman" charset="0"/>
                <a:ea typeface="Times New Roman" charset="0"/>
                <a:cs typeface="Times New Roman" charset="0"/>
              </a:rPr>
              <a:t>with</a:t>
            </a:r>
          </a:p>
        </p:txBody>
      </p:sp>
      <p:sp>
        <p:nvSpPr>
          <p:cNvPr id="2" name="TextBox 1"/>
          <p:cNvSpPr txBox="1"/>
          <p:nvPr/>
        </p:nvSpPr>
        <p:spPr>
          <a:xfrm>
            <a:off x="453560" y="3928406"/>
            <a:ext cx="4122747" cy="461665"/>
          </a:xfrm>
          <a:prstGeom prst="rect">
            <a:avLst/>
          </a:prstGeom>
          <a:noFill/>
        </p:spPr>
        <p:txBody>
          <a:bodyPr wrap="square" rtlCol="0">
            <a:spAutoFit/>
          </a:bodyPr>
          <a:lstStyle/>
          <a:p>
            <a:r>
              <a:rPr lang="en-US" sz="2400" b="1" dirty="0" err="1" smtClean="0"/>
              <a:t>u</a:t>
            </a:r>
            <a:r>
              <a:rPr lang="en-US" sz="2400" baseline="-25000" dirty="0" err="1" smtClean="0"/>
              <a:t>k</a:t>
            </a:r>
            <a:r>
              <a:rPr lang="en-US" sz="2400" dirty="0" smtClean="0"/>
              <a:t>= displacement of the atom k</a:t>
            </a:r>
            <a:endParaRPr lang="en-US" sz="2400" dirty="0"/>
          </a:p>
        </p:txBody>
      </p:sp>
      <p:cxnSp>
        <p:nvCxnSpPr>
          <p:cNvPr id="8"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ttangolo 5"/>
          <p:cNvSpPr/>
          <p:nvPr/>
        </p:nvSpPr>
        <p:spPr>
          <a:xfrm>
            <a:off x="0" y="3607"/>
            <a:ext cx="12178390" cy="507821"/>
          </a:xfrm>
          <a:prstGeom prst="rect">
            <a:avLst/>
          </a:prstGeom>
        </p:spPr>
        <p:txBody>
          <a:bodyPr wrap="square" lIns="91431" tIns="45715" rIns="91431" bIns="45715">
            <a:spAutoFit/>
          </a:bodyPr>
          <a:lstStyle/>
          <a:p>
            <a:pPr algn="ctr">
              <a:defRPr/>
            </a:pPr>
            <a:r>
              <a:rPr lang="en-US" sz="2700" b="1" dirty="0" smtClean="0">
                <a:latin typeface="Times New Roman" charset="0"/>
                <a:ea typeface="Times New Roman" charset="0"/>
                <a:cs typeface="Times New Roman" charset="0"/>
              </a:rPr>
              <a:t>Correlations vs distance</a:t>
            </a:r>
            <a:endParaRPr lang="en-US" sz="2700" b="1" dirty="0">
              <a:latin typeface="Times New Roman" charset="0"/>
              <a:ea typeface="Times New Roman" charset="0"/>
              <a:cs typeface="Times New Roman" charset="0"/>
            </a:endParaRPr>
          </a:p>
        </p:txBody>
      </p:sp>
      <p:sp>
        <p:nvSpPr>
          <p:cNvPr id="3" name="Date Placeholder 2"/>
          <p:cNvSpPr>
            <a:spLocks noGrp="1"/>
          </p:cNvSpPr>
          <p:nvPr>
            <p:ph type="dt" sz="half" idx="10"/>
          </p:nvPr>
        </p:nvSpPr>
        <p:spPr/>
        <p:txBody>
          <a:bodyPr/>
          <a:lstStyle/>
          <a:p>
            <a:r>
              <a:rPr lang="it-IT" smtClean="0"/>
              <a:t>04/04/18</a:t>
            </a:r>
            <a:endParaRPr lang="en-US"/>
          </a:p>
        </p:txBody>
      </p:sp>
      <p:sp>
        <p:nvSpPr>
          <p:cNvPr id="6" name="Slide Number Placeholder 5"/>
          <p:cNvSpPr>
            <a:spLocks noGrp="1"/>
          </p:cNvSpPr>
          <p:nvPr>
            <p:ph type="sldNum" sz="quarter" idx="12"/>
          </p:nvPr>
        </p:nvSpPr>
        <p:spPr/>
        <p:txBody>
          <a:bodyPr/>
          <a:lstStyle/>
          <a:p>
            <a:fld id="{3E2C805A-53F6-E646-A211-CDCC79B0086A}" type="slidenum">
              <a:rPr lang="en-US" smtClean="0"/>
              <a:t>31</a:t>
            </a:fld>
            <a:endParaRPr lang="en-US"/>
          </a:p>
        </p:txBody>
      </p:sp>
      <p:sp>
        <p:nvSpPr>
          <p:cNvPr id="10" name="TextBox 9"/>
          <p:cNvSpPr txBox="1"/>
          <p:nvPr/>
        </p:nvSpPr>
        <p:spPr>
          <a:xfrm>
            <a:off x="0" y="5176250"/>
            <a:ext cx="12192000" cy="738664"/>
          </a:xfrm>
          <a:prstGeom prst="rect">
            <a:avLst/>
          </a:prstGeom>
          <a:noFill/>
        </p:spPr>
        <p:txBody>
          <a:bodyPr wrap="square" rtlCol="0">
            <a:spAutoFit/>
          </a:bodyPr>
          <a:lstStyle/>
          <a:p>
            <a:pPr algn="ctr"/>
            <a:r>
              <a:rPr lang="en-US" sz="2400" dirty="0" smtClean="0">
                <a:latin typeface="Times New Roman" charset="0"/>
                <a:ea typeface="Times New Roman" charset="0"/>
                <a:cs typeface="Times New Roman" charset="0"/>
              </a:rPr>
              <a:t>The correlations decrease with the distance </a:t>
            </a:r>
          </a:p>
          <a:p>
            <a:pPr algn="ctr"/>
            <a:endParaRPr lang="en-US" dirty="0"/>
          </a:p>
        </p:txBody>
      </p:sp>
      <p:sp>
        <p:nvSpPr>
          <p:cNvPr id="12" name="TextBox 11"/>
          <p:cNvSpPr txBox="1"/>
          <p:nvPr/>
        </p:nvSpPr>
        <p:spPr>
          <a:xfrm>
            <a:off x="6981895" y="4337057"/>
            <a:ext cx="1545021" cy="369332"/>
          </a:xfrm>
          <a:prstGeom prst="rect">
            <a:avLst/>
          </a:prstGeom>
          <a:noFill/>
        </p:spPr>
        <p:txBody>
          <a:bodyPr wrap="square" rtlCol="0">
            <a:spAutoFit/>
          </a:bodyPr>
          <a:lstStyle/>
          <a:p>
            <a:r>
              <a:rPr lang="en-US" dirty="0" smtClean="0"/>
              <a:t>Distance </a:t>
            </a:r>
            <a:r>
              <a:rPr lang="en-US" dirty="0"/>
              <a:t>[</a:t>
            </a:r>
            <a:r>
              <a:rPr lang="en-US" dirty="0" err="1" smtClean="0"/>
              <a:t>Å</a:t>
            </a:r>
            <a:r>
              <a:rPr lang="en-US" dirty="0" smtClean="0"/>
              <a:t>]</a:t>
            </a:r>
            <a:endParaRPr lang="en-US" dirty="0"/>
          </a:p>
        </p:txBody>
      </p:sp>
      <p:sp>
        <p:nvSpPr>
          <p:cNvPr id="14" name="TextBox 13"/>
          <p:cNvSpPr txBox="1"/>
          <p:nvPr/>
        </p:nvSpPr>
        <p:spPr>
          <a:xfrm rot="16200000">
            <a:off x="4255598" y="1580582"/>
            <a:ext cx="1545021" cy="369332"/>
          </a:xfrm>
          <a:prstGeom prst="rect">
            <a:avLst/>
          </a:prstGeom>
          <a:noFill/>
        </p:spPr>
        <p:txBody>
          <a:bodyPr wrap="square" rtlCol="0">
            <a:spAutoFit/>
          </a:bodyPr>
          <a:lstStyle/>
          <a:p>
            <a:r>
              <a:rPr lang="en-US" dirty="0" err="1" smtClean="0"/>
              <a:t>Ckk</a:t>
            </a:r>
            <a:r>
              <a:rPr lang="en-US" dirty="0" smtClean="0"/>
              <a:t>’</a:t>
            </a:r>
            <a:endParaRPr lang="en-US" dirty="0"/>
          </a:p>
        </p:txBody>
      </p:sp>
      <p:sp>
        <p:nvSpPr>
          <p:cNvPr id="11" name="Rectangle 10"/>
          <p:cNvSpPr/>
          <p:nvPr/>
        </p:nvSpPr>
        <p:spPr>
          <a:xfrm>
            <a:off x="9787017" y="848163"/>
            <a:ext cx="2210937" cy="3310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87018" y="4044082"/>
            <a:ext cx="2210937" cy="292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5628356" y="1099486"/>
            <a:ext cx="4064743" cy="2927698"/>
            <a:chOff x="5628356" y="1099486"/>
            <a:chExt cx="4064743" cy="2927698"/>
          </a:xfrm>
        </p:grpSpPr>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6391" r="942" b="7659"/>
            <a:stretch/>
          </p:blipFill>
          <p:spPr>
            <a:xfrm>
              <a:off x="5628356" y="1099486"/>
              <a:ext cx="4064743" cy="2927698"/>
            </a:xfrm>
            <a:prstGeom prst="rect">
              <a:avLst/>
            </a:prstGeom>
          </p:spPr>
        </p:pic>
        <p:sp>
          <p:nvSpPr>
            <p:cNvPr id="16" name="Rectangle 15"/>
            <p:cNvSpPr/>
            <p:nvPr/>
          </p:nvSpPr>
          <p:spPr>
            <a:xfrm>
              <a:off x="8178800" y="1346760"/>
              <a:ext cx="1239427" cy="128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p:nvSpPr>
        <p:spPr>
          <a:xfrm>
            <a:off x="9457815" y="2705332"/>
            <a:ext cx="5410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49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13762" y="1118146"/>
            <a:ext cx="7858323" cy="5616384"/>
            <a:chOff x="665091" y="1261581"/>
            <a:chExt cx="7858323" cy="5616384"/>
          </a:xfrm>
        </p:grpSpPr>
        <p:cxnSp>
          <p:nvCxnSpPr>
            <p:cNvPr id="10" name="Straight Arrow Connector 9"/>
            <p:cNvCxnSpPr>
              <a:endCxn id="7" idx="0"/>
            </p:cNvCxnSpPr>
            <p:nvPr/>
          </p:nvCxnSpPr>
          <p:spPr>
            <a:xfrm flipH="1">
              <a:off x="2209798" y="4159623"/>
              <a:ext cx="8810" cy="7554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1285" t="19145" b="20762"/>
            <a:stretch/>
          </p:blipFill>
          <p:spPr>
            <a:xfrm>
              <a:off x="4315878" y="3147379"/>
              <a:ext cx="4207536" cy="3730586"/>
            </a:xfrm>
            <a:prstGeom prst="rect">
              <a:avLst/>
            </a:prstGeom>
          </p:spPr>
        </p:pic>
        <p:sp>
          <p:nvSpPr>
            <p:cNvPr id="5" name="Rounded Rectangle 4"/>
            <p:cNvSpPr/>
            <p:nvPr/>
          </p:nvSpPr>
          <p:spPr>
            <a:xfrm>
              <a:off x="1155522" y="1261581"/>
              <a:ext cx="2126173" cy="982391"/>
            </a:xfrm>
            <a:prstGeom prst="roundRect">
              <a:avLst/>
            </a:prstGeom>
            <a:solidFill>
              <a:srgbClr val="5DCE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MD trajectory</a:t>
              </a:r>
              <a:endParaRPr lang="en-US" dirty="0">
                <a:solidFill>
                  <a:schemeClr val="tx1"/>
                </a:solidFill>
              </a:endParaRPr>
            </a:p>
          </p:txBody>
        </p:sp>
        <p:sp>
          <p:nvSpPr>
            <p:cNvPr id="6" name="Rounded Rectangle 5"/>
            <p:cNvSpPr/>
            <p:nvPr/>
          </p:nvSpPr>
          <p:spPr>
            <a:xfrm>
              <a:off x="1155522" y="3183829"/>
              <a:ext cx="2126173" cy="982391"/>
            </a:xfrm>
            <a:prstGeom prst="roundRect">
              <a:avLst/>
            </a:prstGeom>
            <a:solidFill>
              <a:srgbClr val="5DCE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Eigenvectors, </a:t>
              </a:r>
            </a:p>
            <a:p>
              <a:pPr algn="ctr"/>
              <a:r>
                <a:rPr lang="en-US" dirty="0" smtClean="0">
                  <a:solidFill>
                    <a:schemeClr val="tx1"/>
                  </a:solidFill>
                </a:rPr>
                <a:t>ranked by eigenvalue</a:t>
              </a:r>
              <a:endParaRPr lang="en-US" dirty="0">
                <a:solidFill>
                  <a:schemeClr val="tx1"/>
                </a:solidFill>
              </a:endParaRPr>
            </a:p>
          </p:txBody>
        </p:sp>
        <p:sp>
          <p:nvSpPr>
            <p:cNvPr id="7" name="Rounded Rectangle 6"/>
            <p:cNvSpPr/>
            <p:nvPr/>
          </p:nvSpPr>
          <p:spPr>
            <a:xfrm>
              <a:off x="665091" y="4915029"/>
              <a:ext cx="3089414" cy="1618380"/>
            </a:xfrm>
            <a:prstGeom prst="roundRect">
              <a:avLst/>
            </a:prstGeom>
            <a:solidFill>
              <a:srgbClr val="5DCE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Eigenvectors analysis:</a:t>
              </a:r>
            </a:p>
            <a:p>
              <a:pPr algn="ctr"/>
              <a:r>
                <a:rPr lang="en-US" dirty="0">
                  <a:solidFill>
                    <a:schemeClr val="tx1"/>
                  </a:solidFill>
                </a:rPr>
                <a:t>v</a:t>
              </a:r>
              <a:r>
                <a:rPr lang="en-US" dirty="0" smtClean="0">
                  <a:solidFill>
                    <a:schemeClr val="tx1"/>
                  </a:solidFill>
                </a:rPr>
                <a:t>isualization of “filtered” motions</a:t>
              </a:r>
            </a:p>
          </p:txBody>
        </p:sp>
        <p:cxnSp>
          <p:nvCxnSpPr>
            <p:cNvPr id="9" name="Straight Arrow Connector 8"/>
            <p:cNvCxnSpPr>
              <a:endCxn id="6" idx="0"/>
            </p:cNvCxnSpPr>
            <p:nvPr/>
          </p:nvCxnSpPr>
          <p:spPr>
            <a:xfrm>
              <a:off x="2218609" y="2258834"/>
              <a:ext cx="0" cy="92499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09798" y="2654903"/>
              <a:ext cx="56972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503469" y="2299354"/>
              <a:ext cx="3021514" cy="707886"/>
            </a:xfrm>
            <a:prstGeom prst="rect">
              <a:avLst/>
            </a:prstGeom>
            <a:noFill/>
          </p:spPr>
          <p:txBody>
            <a:bodyPr wrap="square" rtlCol="0">
              <a:spAutoFit/>
            </a:bodyPr>
            <a:lstStyle/>
            <a:p>
              <a:pPr algn="ctr"/>
              <a:r>
                <a:rPr lang="en-US" sz="2000" smtClean="0"/>
                <a:t>Construct </a:t>
              </a:r>
              <a:r>
                <a:rPr lang="en-US" sz="2000" dirty="0" smtClean="0"/>
                <a:t>&amp; </a:t>
              </a:r>
              <a:r>
                <a:rPr lang="en-US" sz="2000" dirty="0" err="1" smtClean="0"/>
                <a:t>diagonalize</a:t>
              </a:r>
              <a:r>
                <a:rPr lang="en-US" sz="2000" dirty="0" smtClean="0"/>
                <a:t> </a:t>
              </a:r>
            </a:p>
            <a:p>
              <a:pPr algn="ctr"/>
              <a:r>
                <a:rPr lang="en-US" sz="2000" dirty="0" smtClean="0"/>
                <a:t>covariance matrix</a:t>
              </a:r>
              <a:endParaRPr lang="en-US" sz="2000" dirty="0"/>
            </a:p>
          </p:txBody>
        </p:sp>
        <p:cxnSp>
          <p:nvCxnSpPr>
            <p:cNvPr id="22" name="Straight Arrow Connector 21"/>
            <p:cNvCxnSpPr>
              <a:stCxn id="6" idx="3"/>
            </p:cNvCxnSpPr>
            <p:nvPr/>
          </p:nvCxnSpPr>
          <p:spPr>
            <a:xfrm>
              <a:off x="3281695" y="3675025"/>
              <a:ext cx="1111012" cy="9542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8041388" y="6115651"/>
            <a:ext cx="4823012" cy="338554"/>
          </a:xfrm>
          <a:prstGeom prst="rect">
            <a:avLst/>
          </a:prstGeom>
          <a:noFill/>
        </p:spPr>
        <p:txBody>
          <a:bodyPr wrap="square" rtlCol="0">
            <a:spAutoFit/>
          </a:bodyPr>
          <a:lstStyle/>
          <a:p>
            <a:r>
              <a:rPr lang="en-US" sz="1600" dirty="0" err="1" smtClean="0">
                <a:latin typeface="Times New Roman" charset="0"/>
                <a:ea typeface="Times New Roman" charset="0"/>
                <a:cs typeface="Times New Roman" charset="0"/>
              </a:rPr>
              <a:t>Amadei</a:t>
            </a:r>
            <a:r>
              <a:rPr lang="en-US" sz="1600" dirty="0" smtClean="0">
                <a:latin typeface="Times New Roman" charset="0"/>
                <a:ea typeface="Times New Roman" charset="0"/>
                <a:cs typeface="Times New Roman" charset="0"/>
              </a:rPr>
              <a:t> </a:t>
            </a:r>
            <a:r>
              <a:rPr lang="en-US" sz="1600" i="1" dirty="0" smtClean="0">
                <a:latin typeface="Times New Roman" charset="0"/>
                <a:ea typeface="Times New Roman" charset="0"/>
                <a:cs typeface="Times New Roman" charset="0"/>
              </a:rPr>
              <a:t>et al,</a:t>
            </a:r>
            <a:r>
              <a:rPr lang="en-US" sz="1600" dirty="0">
                <a:latin typeface="Times New Roman" charset="0"/>
                <a:ea typeface="Times New Roman" charset="0"/>
                <a:cs typeface="Times New Roman" charset="0"/>
              </a:rPr>
              <a:t> </a:t>
            </a:r>
            <a:r>
              <a:rPr lang="en-US" sz="1600" i="1" dirty="0">
                <a:latin typeface="Times New Roman" charset="0"/>
                <a:ea typeface="Times New Roman" charset="0"/>
                <a:cs typeface="Times New Roman" charset="0"/>
              </a:rPr>
              <a:t>Protein </a:t>
            </a:r>
            <a:r>
              <a:rPr lang="en-US" sz="1600" i="1" dirty="0" err="1">
                <a:latin typeface="Times New Roman" charset="0"/>
                <a:ea typeface="Times New Roman" charset="0"/>
                <a:cs typeface="Times New Roman" charset="0"/>
              </a:rPr>
              <a:t>Struct</a:t>
            </a:r>
            <a:r>
              <a:rPr lang="en-US" sz="1600" i="1" dirty="0">
                <a:latin typeface="Times New Roman" charset="0"/>
                <a:ea typeface="Times New Roman" charset="0"/>
                <a:cs typeface="Times New Roman" charset="0"/>
              </a:rPr>
              <a:t> </a:t>
            </a:r>
            <a:r>
              <a:rPr lang="en-US" sz="1600" i="1" dirty="0" err="1">
                <a:latin typeface="Times New Roman" charset="0"/>
                <a:ea typeface="Times New Roman" charset="0"/>
                <a:cs typeface="Times New Roman" charset="0"/>
              </a:rPr>
              <a:t>Funct</a:t>
            </a:r>
            <a:r>
              <a:rPr lang="en-US" sz="1600" i="1" dirty="0">
                <a:latin typeface="Times New Roman" charset="0"/>
                <a:ea typeface="Times New Roman" charset="0"/>
                <a:cs typeface="Times New Roman" charset="0"/>
              </a:rPr>
              <a:t> </a:t>
            </a:r>
            <a:r>
              <a:rPr lang="en-US" sz="1600" i="1" dirty="0" smtClean="0">
                <a:latin typeface="Times New Roman" charset="0"/>
                <a:ea typeface="Times New Roman" charset="0"/>
                <a:cs typeface="Times New Roman" charset="0"/>
              </a:rPr>
              <a:t>Genet</a:t>
            </a:r>
            <a:r>
              <a:rPr lang="en-US" sz="1600" dirty="0" smtClean="0">
                <a:latin typeface="Times New Roman" charset="0"/>
                <a:ea typeface="Times New Roman" charset="0"/>
                <a:cs typeface="Times New Roman" charset="0"/>
              </a:rPr>
              <a:t>, 1993</a:t>
            </a:r>
            <a:r>
              <a:rPr lang="en-US" sz="1600" i="1" dirty="0" smtClean="0">
                <a:latin typeface="Times New Roman" charset="0"/>
                <a:ea typeface="Times New Roman" charset="0"/>
                <a:cs typeface="Times New Roman" charset="0"/>
              </a:rPr>
              <a:t> </a:t>
            </a:r>
            <a:endParaRPr lang="en-US" sz="1600" i="1" dirty="0">
              <a:latin typeface="Times New Roman" charset="0"/>
              <a:ea typeface="Times New Roman" charset="0"/>
              <a:cs typeface="Times New Roman" charset="0"/>
            </a:endParaRPr>
          </a:p>
        </p:txBody>
      </p:sp>
      <p:grpSp>
        <p:nvGrpSpPr>
          <p:cNvPr id="33" name="Group 32"/>
          <p:cNvGrpSpPr/>
          <p:nvPr/>
        </p:nvGrpSpPr>
        <p:grpSpPr>
          <a:xfrm>
            <a:off x="6118412" y="688554"/>
            <a:ext cx="5349240" cy="1313838"/>
            <a:chOff x="5103543" y="967096"/>
            <a:chExt cx="5349240" cy="1313838"/>
          </a:xfrm>
        </p:grpSpPr>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3543" y="967096"/>
              <a:ext cx="5349240" cy="834390"/>
            </a:xfrm>
            <a:prstGeom prst="rect">
              <a:avLst/>
            </a:prstGeom>
          </p:spPr>
        </p:pic>
        <p:pic>
          <p:nvPicPr>
            <p:cNvPr id="29" name="Picture 28"/>
            <p:cNvPicPr>
              <a:picLocks noChangeAspect="1"/>
            </p:cNvPicPr>
            <p:nvPr/>
          </p:nvPicPr>
          <p:blipFill rotWithShape="1">
            <a:blip r:embed="rId5">
              <a:extLst>
                <a:ext uri="{28A0092B-C50C-407E-A947-70E740481C1C}">
                  <a14:useLocalDpi xmlns:a14="http://schemas.microsoft.com/office/drawing/2010/main" val="0"/>
                </a:ext>
              </a:extLst>
            </a:blip>
            <a:srcRect t="-1125" r="64624"/>
            <a:stretch/>
          </p:blipFill>
          <p:spPr>
            <a:xfrm>
              <a:off x="5358392" y="1745038"/>
              <a:ext cx="1286713" cy="287681"/>
            </a:xfrm>
            <a:prstGeom prst="rect">
              <a:avLst/>
            </a:prstGeom>
          </p:spPr>
        </p:pic>
        <p:pic>
          <p:nvPicPr>
            <p:cNvPr id="30" name="Picture 29"/>
            <p:cNvPicPr>
              <a:picLocks noChangeAspect="1"/>
            </p:cNvPicPr>
            <p:nvPr/>
          </p:nvPicPr>
          <p:blipFill rotWithShape="1">
            <a:blip r:embed="rId6">
              <a:extLst>
                <a:ext uri="{28A0092B-C50C-407E-A947-70E740481C1C}">
                  <a14:useLocalDpi xmlns:a14="http://schemas.microsoft.com/office/drawing/2010/main" val="0"/>
                </a:ext>
              </a:extLst>
            </a:blip>
            <a:srcRect t="1689" r="58517"/>
            <a:stretch/>
          </p:blipFill>
          <p:spPr>
            <a:xfrm>
              <a:off x="5119632" y="2031224"/>
              <a:ext cx="1706957" cy="249710"/>
            </a:xfrm>
            <a:prstGeom prst="rect">
              <a:avLst/>
            </a:prstGeom>
          </p:spPr>
        </p:pic>
        <p:pic>
          <p:nvPicPr>
            <p:cNvPr id="31" name="Picture 30"/>
            <p:cNvPicPr>
              <a:picLocks noChangeAspect="1"/>
            </p:cNvPicPr>
            <p:nvPr/>
          </p:nvPicPr>
          <p:blipFill rotWithShape="1">
            <a:blip r:embed="rId5">
              <a:extLst>
                <a:ext uri="{28A0092B-C50C-407E-A947-70E740481C1C}">
                  <a14:useLocalDpi xmlns:a14="http://schemas.microsoft.com/office/drawing/2010/main" val="0"/>
                </a:ext>
              </a:extLst>
            </a:blip>
            <a:srcRect l="39595"/>
            <a:stretch/>
          </p:blipFill>
          <p:spPr>
            <a:xfrm>
              <a:off x="7026519" y="1746417"/>
              <a:ext cx="2197075" cy="284480"/>
            </a:xfrm>
            <a:prstGeom prst="rect">
              <a:avLst/>
            </a:prstGeom>
          </p:spPr>
        </p:pic>
        <p:pic>
          <p:nvPicPr>
            <p:cNvPr id="32" name="Picture 31"/>
            <p:cNvPicPr>
              <a:picLocks noChangeAspect="1"/>
            </p:cNvPicPr>
            <p:nvPr/>
          </p:nvPicPr>
          <p:blipFill rotWithShape="1">
            <a:blip r:embed="rId6">
              <a:extLst>
                <a:ext uri="{28A0092B-C50C-407E-A947-70E740481C1C}">
                  <a14:useLocalDpi xmlns:a14="http://schemas.microsoft.com/office/drawing/2010/main" val="0"/>
                </a:ext>
              </a:extLst>
            </a:blip>
            <a:srcRect l="45250" t="464" b="1"/>
            <a:stretch/>
          </p:blipFill>
          <p:spPr>
            <a:xfrm>
              <a:off x="7026519" y="2028115"/>
              <a:ext cx="2252844" cy="252819"/>
            </a:xfrm>
            <a:prstGeom prst="rect">
              <a:avLst/>
            </a:prstGeom>
          </p:spPr>
        </p:pic>
      </p:grpSp>
      <p:cxnSp>
        <p:nvCxnSpPr>
          <p:cNvPr id="36"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ttangolo 5"/>
          <p:cNvSpPr/>
          <p:nvPr/>
        </p:nvSpPr>
        <p:spPr>
          <a:xfrm>
            <a:off x="0" y="3607"/>
            <a:ext cx="12178390" cy="523210"/>
          </a:xfrm>
          <a:prstGeom prst="rect">
            <a:avLst/>
          </a:prstGeom>
        </p:spPr>
        <p:txBody>
          <a:bodyPr wrap="square" lIns="91431" tIns="45715" rIns="91431" bIns="45715">
            <a:spAutoFit/>
          </a:bodyPr>
          <a:lstStyle/>
          <a:p>
            <a:pPr algn="ctr">
              <a:defRPr/>
            </a:pPr>
            <a:r>
              <a:rPr lang="en-US" sz="2800" b="1" dirty="0">
                <a:latin typeface="Times New Roman" charset="0"/>
                <a:ea typeface="Times New Roman" charset="0"/>
                <a:cs typeface="Times New Roman" charset="0"/>
              </a:rPr>
              <a:t>Principal component analysis </a:t>
            </a:r>
            <a:endParaRPr lang="en-US" sz="2700" b="1" dirty="0">
              <a:latin typeface="Times New Roman" charset="0"/>
              <a:ea typeface="Times New Roman" charset="0"/>
              <a:cs typeface="Times New Roman" charset="0"/>
            </a:endParaRPr>
          </a:p>
        </p:txBody>
      </p:sp>
      <p:sp>
        <p:nvSpPr>
          <p:cNvPr id="38" name="Rectangle 37"/>
          <p:cNvSpPr/>
          <p:nvPr/>
        </p:nvSpPr>
        <p:spPr>
          <a:xfrm>
            <a:off x="4113708" y="4008698"/>
            <a:ext cx="322729" cy="2381276"/>
          </a:xfrm>
          <a:prstGeom prst="rect">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469893" y="6070135"/>
            <a:ext cx="2689272" cy="321957"/>
          </a:xfrm>
          <a:prstGeom prst="rect">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ate Placeholder 41"/>
          <p:cNvSpPr>
            <a:spLocks noGrp="1"/>
          </p:cNvSpPr>
          <p:nvPr>
            <p:ph type="dt" sz="half" idx="10"/>
          </p:nvPr>
        </p:nvSpPr>
        <p:spPr/>
        <p:txBody>
          <a:bodyPr/>
          <a:lstStyle/>
          <a:p>
            <a:r>
              <a:rPr lang="it-IT" smtClean="0"/>
              <a:t>04/04/18</a:t>
            </a:r>
            <a:endParaRPr lang="en-US"/>
          </a:p>
        </p:txBody>
      </p:sp>
      <p:sp>
        <p:nvSpPr>
          <p:cNvPr id="43" name="Slide Number Placeholder 42"/>
          <p:cNvSpPr>
            <a:spLocks noGrp="1"/>
          </p:cNvSpPr>
          <p:nvPr>
            <p:ph type="sldNum" sz="quarter" idx="12"/>
          </p:nvPr>
        </p:nvSpPr>
        <p:spPr/>
        <p:txBody>
          <a:bodyPr/>
          <a:lstStyle/>
          <a:p>
            <a:fld id="{3E2C805A-53F6-E646-A211-CDCC79B0086A}" type="slidenum">
              <a:rPr lang="en-US" smtClean="0"/>
              <a:t>32</a:t>
            </a:fld>
            <a:endParaRPr lang="en-US" dirty="0"/>
          </a:p>
        </p:txBody>
      </p:sp>
    </p:spTree>
    <p:extLst>
      <p:ext uri="{BB962C8B-B14F-4D97-AF65-F5344CB8AC3E}">
        <p14:creationId xmlns:p14="http://schemas.microsoft.com/office/powerpoint/2010/main" val="874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xtreme1.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2014527" y="1923326"/>
            <a:ext cx="4499242" cy="3437129"/>
          </a:xfrm>
        </p:spPr>
      </p:pic>
      <p:sp>
        <p:nvSpPr>
          <p:cNvPr id="6" name="Rectangle 5"/>
          <p:cNvSpPr/>
          <p:nvPr/>
        </p:nvSpPr>
        <p:spPr>
          <a:xfrm>
            <a:off x="0" y="1025016"/>
            <a:ext cx="12178389" cy="461665"/>
          </a:xfrm>
          <a:prstGeom prst="rect">
            <a:avLst/>
          </a:prstGeom>
        </p:spPr>
        <p:txBody>
          <a:bodyPr wrap="square">
            <a:spAutoFit/>
          </a:bodyPr>
          <a:lstStyle/>
          <a:p>
            <a:pPr algn="ctr"/>
            <a:r>
              <a:rPr lang="en-US" sz="2400" dirty="0" smtClean="0">
                <a:solidFill>
                  <a:srgbClr val="000000"/>
                </a:solidFill>
                <a:latin typeface="Times New Roman" charset="0"/>
                <a:ea typeface="Times New Roman" charset="0"/>
                <a:cs typeface="Times New Roman" charset="0"/>
              </a:rPr>
              <a:t>Animation of </a:t>
            </a:r>
            <a:r>
              <a:rPr lang="en-US" sz="2400" dirty="0">
                <a:solidFill>
                  <a:srgbClr val="000000"/>
                </a:solidFill>
                <a:latin typeface="Times New Roman" charset="0"/>
                <a:ea typeface="Times New Roman" charset="0"/>
                <a:cs typeface="Times New Roman" charset="0"/>
              </a:rPr>
              <a:t>the </a:t>
            </a:r>
            <a:r>
              <a:rPr lang="en-US" sz="2400" dirty="0" smtClean="0">
                <a:solidFill>
                  <a:srgbClr val="000000"/>
                </a:solidFill>
                <a:latin typeface="Times New Roman" charset="0"/>
                <a:ea typeface="Times New Roman" charset="0"/>
                <a:cs typeface="Times New Roman" charset="0"/>
              </a:rPr>
              <a:t>motion on one unit cell </a:t>
            </a:r>
            <a:r>
              <a:rPr lang="en-US" sz="2400" dirty="0">
                <a:solidFill>
                  <a:srgbClr val="000000"/>
                </a:solidFill>
                <a:latin typeface="Times New Roman" charset="0"/>
                <a:ea typeface="Times New Roman" charset="0"/>
                <a:cs typeface="Times New Roman" charset="0"/>
              </a:rPr>
              <a:t>along the </a:t>
            </a:r>
            <a:r>
              <a:rPr lang="en-US" sz="2400" dirty="0" smtClean="0">
                <a:solidFill>
                  <a:srgbClr val="000000"/>
                </a:solidFill>
                <a:latin typeface="Times New Roman" charset="0"/>
                <a:ea typeface="Times New Roman" charset="0"/>
                <a:cs typeface="Times New Roman" charset="0"/>
              </a:rPr>
              <a:t>first (</a:t>
            </a:r>
            <a:r>
              <a:rPr lang="en-US" sz="2400" dirty="0" err="1" smtClean="0">
                <a:solidFill>
                  <a:srgbClr val="000000"/>
                </a:solidFill>
                <a:latin typeface="Times New Roman" charset="0"/>
                <a:ea typeface="Times New Roman" charset="0"/>
                <a:cs typeface="Times New Roman" charset="0"/>
              </a:rPr>
              <a:t>sx</a:t>
            </a:r>
            <a:r>
              <a:rPr lang="en-US" sz="2400" dirty="0" smtClean="0">
                <a:solidFill>
                  <a:srgbClr val="000000"/>
                </a:solidFill>
                <a:latin typeface="Times New Roman" charset="0"/>
                <a:ea typeface="Times New Roman" charset="0"/>
                <a:cs typeface="Times New Roman" charset="0"/>
              </a:rPr>
              <a:t>) and the second (dx) eigenvectors</a:t>
            </a:r>
            <a:endParaRPr lang="en-US" sz="2400" dirty="0">
              <a:latin typeface="Times New Roman" charset="0"/>
              <a:ea typeface="Times New Roman" charset="0"/>
              <a:cs typeface="Times New Roman" charset="0"/>
            </a:endParaRPr>
          </a:p>
        </p:txBody>
      </p:sp>
      <p:cxnSp>
        <p:nvCxnSpPr>
          <p:cNvPr id="7"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ttangolo 5"/>
          <p:cNvSpPr/>
          <p:nvPr/>
        </p:nvSpPr>
        <p:spPr>
          <a:xfrm>
            <a:off x="0" y="3607"/>
            <a:ext cx="12178390" cy="507821"/>
          </a:xfrm>
          <a:prstGeom prst="rect">
            <a:avLst/>
          </a:prstGeom>
        </p:spPr>
        <p:txBody>
          <a:bodyPr wrap="square" lIns="91431" tIns="45715" rIns="91431" bIns="45715">
            <a:spAutoFit/>
          </a:bodyPr>
          <a:lstStyle/>
          <a:p>
            <a:pPr algn="ctr">
              <a:defRPr/>
            </a:pPr>
            <a:endParaRPr lang="en-US" sz="2700" b="1" dirty="0">
              <a:latin typeface="Times New Roman" charset="0"/>
              <a:ea typeface="Times New Roman" charset="0"/>
              <a:cs typeface="Times New Roman" charset="0"/>
            </a:endParaRPr>
          </a:p>
        </p:txBody>
      </p:sp>
      <p:sp>
        <p:nvSpPr>
          <p:cNvPr id="3" name="Date Placeholder 2"/>
          <p:cNvSpPr>
            <a:spLocks noGrp="1"/>
          </p:cNvSpPr>
          <p:nvPr>
            <p:ph type="dt" sz="half" idx="10"/>
          </p:nvPr>
        </p:nvSpPr>
        <p:spPr/>
        <p:txBody>
          <a:bodyPr/>
          <a:lstStyle/>
          <a:p>
            <a:r>
              <a:rPr lang="it-IT" smtClean="0"/>
              <a:t>04/04/18</a:t>
            </a:r>
            <a:endParaRPr lang="en-US"/>
          </a:p>
        </p:txBody>
      </p:sp>
      <p:sp>
        <p:nvSpPr>
          <p:cNvPr id="9" name="Slide Number Placeholder 8"/>
          <p:cNvSpPr>
            <a:spLocks noGrp="1"/>
          </p:cNvSpPr>
          <p:nvPr>
            <p:ph type="sldNum" sz="quarter" idx="12"/>
          </p:nvPr>
        </p:nvSpPr>
        <p:spPr/>
        <p:txBody>
          <a:bodyPr/>
          <a:lstStyle/>
          <a:p>
            <a:fld id="{3E2C805A-53F6-E646-A211-CDCC79B0086A}" type="slidenum">
              <a:rPr lang="en-US" smtClean="0"/>
              <a:t>33</a:t>
            </a:fld>
            <a:endParaRPr lang="en-US"/>
          </a:p>
        </p:txBody>
      </p:sp>
      <p:pic>
        <p:nvPicPr>
          <p:cNvPr id="10" name="extreme2.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7201056" y="1923326"/>
            <a:ext cx="4320000" cy="3453229"/>
          </a:xfrm>
          <a:prstGeom prst="rect">
            <a:avLst/>
          </a:prstGeom>
        </p:spPr>
      </p:pic>
      <p:cxnSp>
        <p:nvCxnSpPr>
          <p:cNvPr id="12"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ttangolo 5"/>
          <p:cNvSpPr/>
          <p:nvPr/>
        </p:nvSpPr>
        <p:spPr>
          <a:xfrm>
            <a:off x="0" y="3607"/>
            <a:ext cx="12178390" cy="523210"/>
          </a:xfrm>
          <a:prstGeom prst="rect">
            <a:avLst/>
          </a:prstGeom>
        </p:spPr>
        <p:txBody>
          <a:bodyPr wrap="square" lIns="91431" tIns="45715" rIns="91431" bIns="45715">
            <a:spAutoFit/>
          </a:bodyPr>
          <a:lstStyle/>
          <a:p>
            <a:pPr algn="ctr">
              <a:defRPr/>
            </a:pPr>
            <a:r>
              <a:rPr lang="en-US" sz="2800" b="1" dirty="0" smtClean="0">
                <a:latin typeface="Times New Roman" charset="0"/>
                <a:ea typeface="Times New Roman" charset="0"/>
                <a:cs typeface="Times New Roman" charset="0"/>
              </a:rPr>
              <a:t>Principal </a:t>
            </a:r>
            <a:r>
              <a:rPr lang="en-US" sz="2800" b="1" dirty="0">
                <a:latin typeface="Times New Roman" charset="0"/>
                <a:ea typeface="Times New Roman" charset="0"/>
                <a:cs typeface="Times New Roman" charset="0"/>
              </a:rPr>
              <a:t>component analysis </a:t>
            </a:r>
            <a:endParaRPr lang="en-US" sz="2700"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275496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544" y="1582542"/>
            <a:ext cx="7481341" cy="4351338"/>
          </a:xfrm>
        </p:spPr>
        <p:txBody>
          <a:bodyPr>
            <a:normAutofit/>
          </a:bodyPr>
          <a:lstStyle/>
          <a:p>
            <a:pPr marL="0" indent="0">
              <a:buNone/>
            </a:pPr>
            <a:r>
              <a:rPr lang="en-US" dirty="0" smtClean="0">
                <a:latin typeface="Times New Roman" charset="0"/>
                <a:ea typeface="Times New Roman" charset="0"/>
                <a:cs typeface="Times New Roman" charset="0"/>
              </a:rPr>
              <a:t>Analysis performed independently on 8 different unit cells </a:t>
            </a:r>
          </a:p>
          <a:p>
            <a:endParaRPr lang="en-US" dirty="0">
              <a:latin typeface="Times New Roman" charset="0"/>
              <a:ea typeface="Times New Roman" charset="0"/>
              <a:cs typeface="Times New Roman" charset="0"/>
            </a:endParaRPr>
          </a:p>
          <a:p>
            <a:endParaRPr lang="en-US" dirty="0" smtClean="0">
              <a:latin typeface="Times New Roman" charset="0"/>
              <a:ea typeface="Times New Roman" charset="0"/>
              <a:cs typeface="Times New Roman" charset="0"/>
            </a:endParaRPr>
          </a:p>
          <a:p>
            <a:pPr marL="0" indent="0">
              <a:buNone/>
            </a:pPr>
            <a:r>
              <a:rPr lang="en-US" dirty="0" smtClean="0">
                <a:latin typeface="Times New Roman" charset="0"/>
                <a:ea typeface="Times New Roman" charset="0"/>
                <a:cs typeface="Times New Roman" charset="0"/>
              </a:rPr>
              <a:t>Is the crystal homogeneous? </a:t>
            </a:r>
          </a:p>
          <a:p>
            <a:pPr marL="0" indent="0">
              <a:buNone/>
            </a:pPr>
            <a:r>
              <a:rPr lang="en-US" dirty="0" smtClean="0">
                <a:latin typeface="Times New Roman" charset="0"/>
                <a:ea typeface="Times New Roman" charset="0"/>
                <a:cs typeface="Times New Roman" charset="0"/>
              </a:rPr>
              <a:t>Are there collective motions?</a:t>
            </a:r>
            <a:endParaRPr lang="en-US" dirty="0">
              <a:latin typeface="Times New Roman" charset="0"/>
              <a:ea typeface="Times New Roman" charset="0"/>
              <a:cs typeface="Times New Roman" charset="0"/>
            </a:endParaRPr>
          </a:p>
        </p:txBody>
      </p:sp>
      <p:cxnSp>
        <p:nvCxnSpPr>
          <p:cNvPr id="5"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ttangolo 5"/>
          <p:cNvSpPr/>
          <p:nvPr/>
        </p:nvSpPr>
        <p:spPr>
          <a:xfrm>
            <a:off x="0" y="3607"/>
            <a:ext cx="12178390" cy="523210"/>
          </a:xfrm>
          <a:prstGeom prst="rect">
            <a:avLst/>
          </a:prstGeom>
        </p:spPr>
        <p:txBody>
          <a:bodyPr wrap="square" lIns="91431" tIns="45715" rIns="91431" bIns="45715">
            <a:spAutoFit/>
          </a:bodyPr>
          <a:lstStyle/>
          <a:p>
            <a:pPr algn="ctr">
              <a:defRPr/>
            </a:pPr>
            <a:r>
              <a:rPr lang="en-US" sz="2800" b="1" dirty="0" smtClean="0">
                <a:latin typeface="Times New Roman" charset="0"/>
                <a:ea typeface="Times New Roman" charset="0"/>
                <a:cs typeface="Times New Roman" charset="0"/>
              </a:rPr>
              <a:t>Principal </a:t>
            </a:r>
            <a:r>
              <a:rPr lang="en-US" sz="2800" b="1" dirty="0">
                <a:latin typeface="Times New Roman" charset="0"/>
                <a:ea typeface="Times New Roman" charset="0"/>
                <a:cs typeface="Times New Roman" charset="0"/>
              </a:rPr>
              <a:t>component analysis </a:t>
            </a:r>
            <a:endParaRPr lang="en-US" sz="2700" b="1" dirty="0">
              <a:latin typeface="Times New Roman" charset="0"/>
              <a:ea typeface="Times New Roman" charset="0"/>
              <a:cs typeface="Times New Roman" charset="0"/>
            </a:endParaRPr>
          </a:p>
        </p:txBody>
      </p:sp>
      <p:sp>
        <p:nvSpPr>
          <p:cNvPr id="7" name="Date Placeholder 6"/>
          <p:cNvSpPr>
            <a:spLocks noGrp="1"/>
          </p:cNvSpPr>
          <p:nvPr>
            <p:ph type="dt" sz="half" idx="10"/>
          </p:nvPr>
        </p:nvSpPr>
        <p:spPr/>
        <p:txBody>
          <a:bodyPr/>
          <a:lstStyle/>
          <a:p>
            <a:r>
              <a:rPr lang="it-IT" smtClean="0"/>
              <a:t>04/04/18</a:t>
            </a:r>
            <a:endParaRPr lang="en-US"/>
          </a:p>
        </p:txBody>
      </p:sp>
      <p:sp>
        <p:nvSpPr>
          <p:cNvPr id="8" name="Slide Number Placeholder 7"/>
          <p:cNvSpPr>
            <a:spLocks noGrp="1"/>
          </p:cNvSpPr>
          <p:nvPr>
            <p:ph type="sldNum" sz="quarter" idx="12"/>
          </p:nvPr>
        </p:nvSpPr>
        <p:spPr/>
        <p:txBody>
          <a:bodyPr/>
          <a:lstStyle/>
          <a:p>
            <a:fld id="{3E2C805A-53F6-E646-A211-CDCC79B0086A}" type="slidenum">
              <a:rPr lang="en-US" smtClean="0"/>
              <a:t>34</a:t>
            </a:fld>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7131" t="10348" r="29180" b="6732"/>
          <a:stretch/>
        </p:blipFill>
        <p:spPr>
          <a:xfrm>
            <a:off x="7928547" y="2256019"/>
            <a:ext cx="4107305" cy="4601981"/>
          </a:xfrm>
          <a:prstGeom prst="rect">
            <a:avLst/>
          </a:prstGeom>
        </p:spPr>
      </p:pic>
    </p:spTree>
    <p:extLst>
      <p:ext uri="{BB962C8B-B14F-4D97-AF65-F5344CB8AC3E}">
        <p14:creationId xmlns:p14="http://schemas.microsoft.com/office/powerpoint/2010/main" val="14214717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2988" y="619932"/>
            <a:ext cx="6070435" cy="5996904"/>
          </a:xfrm>
        </p:spPr>
      </p:pic>
      <p:sp>
        <p:nvSpPr>
          <p:cNvPr id="5" name="TextBox 4"/>
          <p:cNvSpPr txBox="1"/>
          <p:nvPr/>
        </p:nvSpPr>
        <p:spPr>
          <a:xfrm>
            <a:off x="6313423" y="1945495"/>
            <a:ext cx="4819973" cy="4154984"/>
          </a:xfrm>
          <a:prstGeom prst="rect">
            <a:avLst/>
          </a:prstGeom>
          <a:noFill/>
        </p:spPr>
        <p:txBody>
          <a:bodyPr wrap="square" rtlCol="0">
            <a:spAutoFit/>
          </a:bodyPr>
          <a:lstStyle/>
          <a:p>
            <a:pPr algn="ctr"/>
            <a:r>
              <a:rPr lang="en-US" sz="2400" dirty="0" smtClean="0"/>
              <a:t>Projection of the trajectory on the first 5 eigenvectors </a:t>
            </a:r>
          </a:p>
          <a:p>
            <a:pPr algn="ctr"/>
            <a:endParaRPr lang="en-US" sz="2400" dirty="0"/>
          </a:p>
          <a:p>
            <a:pPr algn="ctr"/>
            <a:endParaRPr lang="en-US" sz="2400" dirty="0" smtClean="0"/>
          </a:p>
          <a:p>
            <a:pPr algn="ctr"/>
            <a:r>
              <a:rPr lang="en-US" sz="2400" dirty="0" err="1" smtClean="0"/>
              <a:t>Proj</a:t>
            </a:r>
            <a:r>
              <a:rPr lang="en-US" sz="2400" dirty="0" smtClean="0"/>
              <a:t>(t)= </a:t>
            </a:r>
            <a:r>
              <a:rPr lang="en-US" sz="2400" dirty="0" err="1" smtClean="0"/>
              <a:t>trj</a:t>
            </a:r>
            <a:r>
              <a:rPr lang="en-US" sz="2400" dirty="0" smtClean="0"/>
              <a:t>(t)</a:t>
            </a:r>
            <a:r>
              <a:rPr lang="bg-BG" sz="2400" dirty="0"/>
              <a:t> •</a:t>
            </a:r>
            <a:r>
              <a:rPr lang="en-US" sz="2400" dirty="0" smtClean="0"/>
              <a:t> </a:t>
            </a:r>
            <a:r>
              <a:rPr lang="en-US" sz="2400" dirty="0" err="1"/>
              <a:t>eigenvector_j</a:t>
            </a:r>
            <a:r>
              <a:rPr lang="en-US" sz="2400" dirty="0"/>
              <a:t> </a:t>
            </a:r>
          </a:p>
          <a:p>
            <a:pPr algn="ctr"/>
            <a:r>
              <a:rPr lang="en-US" sz="2400" dirty="0"/>
              <a:t>j</a:t>
            </a:r>
            <a:r>
              <a:rPr lang="en-US" sz="2400" dirty="0" smtClean="0"/>
              <a:t>={1:5}</a:t>
            </a:r>
          </a:p>
          <a:p>
            <a:pPr algn="ctr"/>
            <a:endParaRPr lang="en-US" sz="2400" dirty="0"/>
          </a:p>
          <a:p>
            <a:pPr algn="ctr"/>
            <a:endParaRPr lang="en-US" sz="2400" dirty="0" smtClean="0"/>
          </a:p>
          <a:p>
            <a:pPr algn="ctr"/>
            <a:r>
              <a:rPr lang="en-US" sz="2400" dirty="0" smtClean="0"/>
              <a:t>Each colored line refers to the analysis performed on a different unit cell</a:t>
            </a:r>
            <a:endParaRPr lang="en-US" sz="2400" dirty="0"/>
          </a:p>
        </p:txBody>
      </p:sp>
      <p:cxnSp>
        <p:nvCxnSpPr>
          <p:cNvPr id="6"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ttangolo 5"/>
          <p:cNvSpPr/>
          <p:nvPr/>
        </p:nvSpPr>
        <p:spPr>
          <a:xfrm>
            <a:off x="0" y="3607"/>
            <a:ext cx="12178390" cy="507821"/>
          </a:xfrm>
          <a:prstGeom prst="rect">
            <a:avLst/>
          </a:prstGeom>
        </p:spPr>
        <p:txBody>
          <a:bodyPr wrap="square" lIns="91431" tIns="45715" rIns="91431" bIns="45715">
            <a:spAutoFit/>
          </a:bodyPr>
          <a:lstStyle/>
          <a:p>
            <a:pPr algn="ctr">
              <a:defRPr/>
            </a:pPr>
            <a:endParaRPr lang="en-US" sz="2700" b="1" dirty="0">
              <a:latin typeface="Times New Roman" charset="0"/>
              <a:ea typeface="Times New Roman" charset="0"/>
              <a:cs typeface="Times New Roman" charset="0"/>
            </a:endParaRPr>
          </a:p>
        </p:txBody>
      </p:sp>
      <p:sp>
        <p:nvSpPr>
          <p:cNvPr id="2" name="Date Placeholder 1"/>
          <p:cNvSpPr>
            <a:spLocks noGrp="1"/>
          </p:cNvSpPr>
          <p:nvPr>
            <p:ph type="dt" sz="half" idx="10"/>
          </p:nvPr>
        </p:nvSpPr>
        <p:spPr/>
        <p:txBody>
          <a:bodyPr/>
          <a:lstStyle/>
          <a:p>
            <a:r>
              <a:rPr lang="it-IT" smtClean="0"/>
              <a:t>04/04/18</a:t>
            </a:r>
            <a:endParaRPr lang="en-US"/>
          </a:p>
        </p:txBody>
      </p:sp>
      <p:sp>
        <p:nvSpPr>
          <p:cNvPr id="3" name="Slide Number Placeholder 2"/>
          <p:cNvSpPr>
            <a:spLocks noGrp="1"/>
          </p:cNvSpPr>
          <p:nvPr>
            <p:ph type="sldNum" sz="quarter" idx="12"/>
          </p:nvPr>
        </p:nvSpPr>
        <p:spPr/>
        <p:txBody>
          <a:bodyPr/>
          <a:lstStyle/>
          <a:p>
            <a:fld id="{3E2C805A-53F6-E646-A211-CDCC79B0086A}" type="slidenum">
              <a:rPr lang="en-US" smtClean="0"/>
              <a:t>35</a:t>
            </a:fld>
            <a:endParaRPr lang="en-US"/>
          </a:p>
        </p:txBody>
      </p:sp>
      <p:sp>
        <p:nvSpPr>
          <p:cNvPr id="8" name="Rettangolo 5"/>
          <p:cNvSpPr/>
          <p:nvPr/>
        </p:nvSpPr>
        <p:spPr>
          <a:xfrm>
            <a:off x="0" y="3607"/>
            <a:ext cx="12178390" cy="523210"/>
          </a:xfrm>
          <a:prstGeom prst="rect">
            <a:avLst/>
          </a:prstGeom>
        </p:spPr>
        <p:txBody>
          <a:bodyPr wrap="square" lIns="91431" tIns="45715" rIns="91431" bIns="45715">
            <a:spAutoFit/>
          </a:bodyPr>
          <a:lstStyle/>
          <a:p>
            <a:pPr algn="ctr">
              <a:defRPr/>
            </a:pPr>
            <a:r>
              <a:rPr lang="en-US" sz="2800" b="1" dirty="0">
                <a:latin typeface="Times New Roman" charset="0"/>
                <a:ea typeface="Times New Roman" charset="0"/>
                <a:cs typeface="Times New Roman" charset="0"/>
              </a:rPr>
              <a:t>Principal component analysis </a:t>
            </a:r>
            <a:endParaRPr lang="en-US" sz="2700" b="1" dirty="0">
              <a:latin typeface="Times New Roman" charset="0"/>
              <a:ea typeface="Times New Roman" charset="0"/>
              <a:cs typeface="Times New Roman" charset="0"/>
            </a:endParaRPr>
          </a:p>
        </p:txBody>
      </p:sp>
      <p:pic>
        <p:nvPicPr>
          <p:cNvPr id="9"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53531" t="-6565" r="-628" b="6565"/>
          <a:stretch/>
        </p:blipFill>
        <p:spPr>
          <a:xfrm>
            <a:off x="3316305" y="226232"/>
            <a:ext cx="2859023" cy="5996904"/>
          </a:xfrm>
          <a:prstGeom prst="rect">
            <a:avLst/>
          </a:prstGeom>
        </p:spPr>
      </p:pic>
      <p:sp>
        <p:nvSpPr>
          <p:cNvPr id="10" name="TextBox 9"/>
          <p:cNvSpPr txBox="1"/>
          <p:nvPr/>
        </p:nvSpPr>
        <p:spPr>
          <a:xfrm>
            <a:off x="1580750" y="636706"/>
            <a:ext cx="3671235" cy="369332"/>
          </a:xfrm>
          <a:prstGeom prst="rect">
            <a:avLst/>
          </a:prstGeom>
          <a:solidFill>
            <a:schemeClr val="bg1"/>
          </a:solidFill>
          <a:ln>
            <a:noFill/>
          </a:ln>
        </p:spPr>
        <p:txBody>
          <a:bodyPr wrap="square" rtlCol="0">
            <a:spAutoFit/>
          </a:bodyPr>
          <a:lstStyle/>
          <a:p>
            <a:r>
              <a:rPr lang="en-US" dirty="0" smtClean="0"/>
              <a:t>Projection on eigenvectors </a:t>
            </a:r>
            <a:endParaRPr lang="en-US" dirty="0"/>
          </a:p>
        </p:txBody>
      </p:sp>
    </p:spTree>
    <p:extLst>
      <p:ext uri="{BB962C8B-B14F-4D97-AF65-F5344CB8AC3E}">
        <p14:creationId xmlns:p14="http://schemas.microsoft.com/office/powerpoint/2010/main" val="16809537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89205" y="4367449"/>
            <a:ext cx="3340303" cy="2472538"/>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9205" y="1968262"/>
            <a:ext cx="3340303" cy="2478481"/>
          </a:xfrm>
          <a:prstGeom prst="rect">
            <a:avLst/>
          </a:prstGeom>
        </p:spPr>
      </p:pic>
      <p:sp>
        <p:nvSpPr>
          <p:cNvPr id="11" name="TextBox 10"/>
          <p:cNvSpPr txBox="1"/>
          <p:nvPr/>
        </p:nvSpPr>
        <p:spPr>
          <a:xfrm>
            <a:off x="6974326" y="660868"/>
            <a:ext cx="4970060" cy="1477328"/>
          </a:xfrm>
          <a:prstGeom prst="rect">
            <a:avLst/>
          </a:prstGeom>
          <a:noFill/>
        </p:spPr>
        <p:txBody>
          <a:bodyPr wrap="square" rtlCol="0">
            <a:spAutoFit/>
          </a:bodyPr>
          <a:lstStyle/>
          <a:p>
            <a:pPr algn="ctr"/>
            <a:r>
              <a:rPr lang="en-US" b="1" dirty="0" smtClean="0"/>
              <a:t>2D projection:</a:t>
            </a:r>
          </a:p>
          <a:p>
            <a:pPr algn="ctr"/>
            <a:endParaRPr lang="en-US" b="1" dirty="0">
              <a:latin typeface="Times New Roman" charset="0"/>
              <a:ea typeface="Times New Roman" charset="0"/>
              <a:cs typeface="Times New Roman" charset="0"/>
            </a:endParaRPr>
          </a:p>
          <a:p>
            <a:pPr algn="ctr"/>
            <a:r>
              <a:rPr lang="en-US" dirty="0" smtClean="0">
                <a:latin typeface="Times New Roman" charset="0"/>
                <a:ea typeface="Times New Roman" charset="0"/>
                <a:cs typeface="Times New Roman" charset="0"/>
              </a:rPr>
              <a:t>Each point P(t) in the plot has coordinates:</a:t>
            </a:r>
          </a:p>
          <a:p>
            <a:pPr algn="ctr"/>
            <a:r>
              <a:rPr lang="en-US" dirty="0" smtClean="0">
                <a:latin typeface="Times New Roman" charset="0"/>
                <a:ea typeface="Times New Roman" charset="0"/>
                <a:cs typeface="Times New Roman" charset="0"/>
              </a:rPr>
              <a:t>P(t)= (</a:t>
            </a:r>
            <a:r>
              <a:rPr lang="en-US" dirty="0" err="1" smtClean="0">
                <a:latin typeface="Times New Roman" charset="0"/>
                <a:ea typeface="Times New Roman" charset="0"/>
                <a:cs typeface="Times New Roman" charset="0"/>
              </a:rPr>
              <a:t>trj</a:t>
            </a:r>
            <a:r>
              <a:rPr lang="en-US" dirty="0" smtClean="0">
                <a:latin typeface="Times New Roman" charset="0"/>
                <a:ea typeface="Times New Roman" charset="0"/>
                <a:cs typeface="Times New Roman" charset="0"/>
              </a:rPr>
              <a:t>(t) </a:t>
            </a:r>
            <a:r>
              <a:rPr lang="bg-BG" dirty="0" smtClean="0">
                <a:latin typeface="Times New Roman" charset="0"/>
                <a:ea typeface="Times New Roman" charset="0"/>
                <a:cs typeface="Times New Roman" charset="0"/>
              </a:rPr>
              <a:t>•</a:t>
            </a:r>
            <a:r>
              <a:rPr lang="it-IT" dirty="0" smtClean="0">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eigenvector_1 ; </a:t>
            </a:r>
            <a:r>
              <a:rPr lang="en-US" dirty="0" err="1" smtClean="0">
                <a:latin typeface="Times New Roman" charset="0"/>
                <a:ea typeface="Times New Roman" charset="0"/>
                <a:cs typeface="Times New Roman" charset="0"/>
              </a:rPr>
              <a:t>trj</a:t>
            </a:r>
            <a:r>
              <a:rPr lang="en-US" dirty="0" smtClean="0">
                <a:latin typeface="Times New Roman" charset="0"/>
                <a:ea typeface="Times New Roman" charset="0"/>
                <a:cs typeface="Times New Roman" charset="0"/>
              </a:rPr>
              <a:t>(t) </a:t>
            </a:r>
            <a:r>
              <a:rPr lang="bg-BG" dirty="0">
                <a:latin typeface="Times New Roman" charset="0"/>
                <a:ea typeface="Times New Roman" charset="0"/>
                <a:cs typeface="Times New Roman" charset="0"/>
              </a:rPr>
              <a:t>•</a:t>
            </a:r>
            <a:r>
              <a:rPr lang="en-US" dirty="0" smtClean="0">
                <a:latin typeface="Times New Roman" charset="0"/>
                <a:ea typeface="Times New Roman" charset="0"/>
                <a:cs typeface="Times New Roman" charset="0"/>
              </a:rPr>
              <a:t> eigenvector_2) </a:t>
            </a:r>
          </a:p>
          <a:p>
            <a:pPr algn="ctr"/>
            <a:endParaRPr lang="en-US" dirty="0">
              <a:latin typeface="Times New Roman" charset="0"/>
              <a:ea typeface="Times New Roman" charset="0"/>
              <a:cs typeface="Times New Roman" charset="0"/>
            </a:endParaRPr>
          </a:p>
        </p:txBody>
      </p:sp>
      <p:sp>
        <p:nvSpPr>
          <p:cNvPr id="13" name="TextBox 12"/>
          <p:cNvSpPr txBox="1"/>
          <p:nvPr/>
        </p:nvSpPr>
        <p:spPr>
          <a:xfrm>
            <a:off x="739313" y="711087"/>
            <a:ext cx="5241073" cy="461665"/>
          </a:xfrm>
          <a:prstGeom prst="rect">
            <a:avLst/>
          </a:prstGeom>
          <a:noFill/>
        </p:spPr>
        <p:txBody>
          <a:bodyPr wrap="square" rtlCol="0">
            <a:spAutoFit/>
          </a:bodyPr>
          <a:lstStyle/>
          <a:p>
            <a:r>
              <a:rPr lang="en-US" sz="2400" b="1" dirty="0" smtClean="0">
                <a:latin typeface="Times New Roman" charset="0"/>
                <a:ea typeface="Times New Roman" charset="0"/>
                <a:cs typeface="Times New Roman" charset="0"/>
              </a:rPr>
              <a:t>FOCUSING ON 2 UNIT CELLS</a:t>
            </a:r>
            <a:endParaRPr lang="en-US" sz="2400" b="1" dirty="0">
              <a:latin typeface="Times New Roman" charset="0"/>
              <a:ea typeface="Times New Roman" charset="0"/>
              <a:cs typeface="Times New Roman" charset="0"/>
            </a:endParaRPr>
          </a:p>
        </p:txBody>
      </p:sp>
      <p:cxnSp>
        <p:nvCxnSpPr>
          <p:cNvPr id="8"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ttangolo 5"/>
          <p:cNvSpPr/>
          <p:nvPr/>
        </p:nvSpPr>
        <p:spPr>
          <a:xfrm>
            <a:off x="0" y="3607"/>
            <a:ext cx="12178390" cy="507821"/>
          </a:xfrm>
          <a:prstGeom prst="rect">
            <a:avLst/>
          </a:prstGeom>
        </p:spPr>
        <p:txBody>
          <a:bodyPr wrap="square" lIns="91431" tIns="45715" rIns="91431" bIns="45715">
            <a:spAutoFit/>
          </a:bodyPr>
          <a:lstStyle/>
          <a:p>
            <a:pPr algn="ctr">
              <a:defRPr/>
            </a:pPr>
            <a:endParaRPr lang="en-US" sz="2700" b="1" dirty="0">
              <a:latin typeface="Times New Roman" charset="0"/>
              <a:ea typeface="Times New Roman" charset="0"/>
              <a:cs typeface="Times New Roman" charset="0"/>
            </a:endParaRPr>
          </a:p>
        </p:txBody>
      </p:sp>
      <p:sp>
        <p:nvSpPr>
          <p:cNvPr id="3" name="Date Placeholder 2"/>
          <p:cNvSpPr>
            <a:spLocks noGrp="1"/>
          </p:cNvSpPr>
          <p:nvPr>
            <p:ph type="dt" sz="half" idx="10"/>
          </p:nvPr>
        </p:nvSpPr>
        <p:spPr/>
        <p:txBody>
          <a:bodyPr/>
          <a:lstStyle/>
          <a:p>
            <a:r>
              <a:rPr lang="it-IT" smtClean="0"/>
              <a:t>04/04/18</a:t>
            </a:r>
            <a:endParaRPr lang="en-US"/>
          </a:p>
        </p:txBody>
      </p:sp>
      <p:sp>
        <p:nvSpPr>
          <p:cNvPr id="4" name="Slide Number Placeholder 3"/>
          <p:cNvSpPr>
            <a:spLocks noGrp="1"/>
          </p:cNvSpPr>
          <p:nvPr>
            <p:ph type="sldNum" sz="quarter" idx="12"/>
          </p:nvPr>
        </p:nvSpPr>
        <p:spPr/>
        <p:txBody>
          <a:bodyPr/>
          <a:lstStyle/>
          <a:p>
            <a:fld id="{3E2C805A-53F6-E646-A211-CDCC79B0086A}" type="slidenum">
              <a:rPr lang="en-US" smtClean="0"/>
              <a:t>36</a:t>
            </a:fld>
            <a:endParaRPr lang="en-US"/>
          </a:p>
        </p:txBody>
      </p:sp>
      <p:sp>
        <p:nvSpPr>
          <p:cNvPr id="12" name="Rettangolo 5"/>
          <p:cNvSpPr/>
          <p:nvPr/>
        </p:nvSpPr>
        <p:spPr>
          <a:xfrm>
            <a:off x="0" y="3607"/>
            <a:ext cx="12178390" cy="523210"/>
          </a:xfrm>
          <a:prstGeom prst="rect">
            <a:avLst/>
          </a:prstGeom>
        </p:spPr>
        <p:txBody>
          <a:bodyPr wrap="square" lIns="91431" tIns="45715" rIns="91431" bIns="45715">
            <a:spAutoFit/>
          </a:bodyPr>
          <a:lstStyle/>
          <a:p>
            <a:pPr algn="ctr">
              <a:defRPr/>
            </a:pPr>
            <a:r>
              <a:rPr lang="en-US" sz="2800" b="1" dirty="0">
                <a:latin typeface="Times New Roman" charset="0"/>
                <a:ea typeface="Times New Roman" charset="0"/>
                <a:cs typeface="Times New Roman" charset="0"/>
              </a:rPr>
              <a:t>Principal component analysis </a:t>
            </a:r>
            <a:endParaRPr lang="en-US" sz="2700" b="1" dirty="0">
              <a:latin typeface="Times New Roman" charset="0"/>
              <a:ea typeface="Times New Roman" charset="0"/>
              <a:cs typeface="Times New Roman" charset="0"/>
            </a:endParaRPr>
          </a:p>
        </p:txBody>
      </p:sp>
      <p:grpSp>
        <p:nvGrpSpPr>
          <p:cNvPr id="2" name="Group 1"/>
          <p:cNvGrpSpPr/>
          <p:nvPr/>
        </p:nvGrpSpPr>
        <p:grpSpPr>
          <a:xfrm>
            <a:off x="472965" y="1097239"/>
            <a:ext cx="5595493" cy="5486773"/>
            <a:chOff x="472965" y="1097239"/>
            <a:chExt cx="5595493" cy="5486773"/>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5071"/>
            <a:stretch/>
          </p:blipFill>
          <p:spPr>
            <a:xfrm>
              <a:off x="472965" y="1097239"/>
              <a:ext cx="5595493" cy="5468662"/>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2561" b="4758"/>
            <a:stretch/>
          </p:blipFill>
          <p:spPr>
            <a:xfrm>
              <a:off x="3270711" y="1097338"/>
              <a:ext cx="2654436" cy="5486674"/>
            </a:xfrm>
            <a:prstGeom prst="rect">
              <a:avLst/>
            </a:prstGeom>
          </p:spPr>
        </p:pic>
      </p:grpSp>
      <p:pic>
        <p:nvPicPr>
          <p:cNvPr id="15" name="Content Placeholder 3"/>
          <p:cNvPicPr>
            <a:picLocks noChangeAspect="1"/>
          </p:cNvPicPr>
          <p:nvPr/>
        </p:nvPicPr>
        <p:blipFill rotWithShape="1">
          <a:blip r:embed="rId5">
            <a:extLst>
              <a:ext uri="{28A0092B-C50C-407E-A947-70E740481C1C}">
                <a14:useLocalDpi xmlns:a14="http://schemas.microsoft.com/office/drawing/2010/main" val="0"/>
              </a:ext>
            </a:extLst>
          </a:blip>
          <a:srcRect t="92374"/>
          <a:stretch/>
        </p:blipFill>
        <p:spPr>
          <a:xfrm>
            <a:off x="235493" y="6597651"/>
            <a:ext cx="6070435" cy="457336"/>
          </a:xfrm>
          <a:prstGeom prst="rect">
            <a:avLst/>
          </a:prstGeom>
        </p:spPr>
      </p:pic>
      <p:sp>
        <p:nvSpPr>
          <p:cNvPr id="16" name="TextBox 15"/>
          <p:cNvSpPr txBox="1"/>
          <p:nvPr/>
        </p:nvSpPr>
        <p:spPr>
          <a:xfrm>
            <a:off x="1549964" y="1112231"/>
            <a:ext cx="3671235" cy="369332"/>
          </a:xfrm>
          <a:prstGeom prst="rect">
            <a:avLst/>
          </a:prstGeom>
          <a:solidFill>
            <a:schemeClr val="bg1"/>
          </a:solidFill>
          <a:ln>
            <a:noFill/>
          </a:ln>
        </p:spPr>
        <p:txBody>
          <a:bodyPr wrap="square" rtlCol="0">
            <a:spAutoFit/>
          </a:bodyPr>
          <a:lstStyle/>
          <a:p>
            <a:r>
              <a:rPr lang="en-US" dirty="0" smtClean="0"/>
              <a:t>Projection </a:t>
            </a:r>
            <a:r>
              <a:rPr lang="en-US" smtClean="0"/>
              <a:t>on eigenvectors </a:t>
            </a:r>
            <a:endParaRPr lang="en-US" dirty="0"/>
          </a:p>
        </p:txBody>
      </p:sp>
    </p:spTree>
    <p:extLst>
      <p:ext uri="{BB962C8B-B14F-4D97-AF65-F5344CB8AC3E}">
        <p14:creationId xmlns:p14="http://schemas.microsoft.com/office/powerpoint/2010/main" val="14949383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2379" y="928421"/>
            <a:ext cx="10515600" cy="4351338"/>
          </a:xfrm>
        </p:spPr>
        <p:txBody>
          <a:bodyPr/>
          <a:lstStyle/>
          <a:p>
            <a:pPr marL="0" indent="0">
              <a:buNone/>
            </a:pPr>
            <a:r>
              <a:rPr lang="en-US" dirty="0" smtClean="0">
                <a:latin typeface="Times New Roman" charset="0"/>
                <a:ea typeface="Times New Roman" charset="0"/>
                <a:cs typeface="Times New Roman" charset="0"/>
              </a:rPr>
              <a:t>Scalar product among eigenvectors of different unit cells </a:t>
            </a:r>
            <a:endParaRPr lang="en-US" dirty="0">
              <a:latin typeface="Times New Roman" charset="0"/>
              <a:ea typeface="Times New Roman" charset="0"/>
              <a:cs typeface="Times New Roman" charset="0"/>
            </a:endParaRPr>
          </a:p>
        </p:txBody>
      </p:sp>
      <p:sp>
        <p:nvSpPr>
          <p:cNvPr id="4" name="Date Placeholder 3"/>
          <p:cNvSpPr>
            <a:spLocks noGrp="1"/>
          </p:cNvSpPr>
          <p:nvPr>
            <p:ph type="dt" sz="half" idx="10"/>
          </p:nvPr>
        </p:nvSpPr>
        <p:spPr/>
        <p:txBody>
          <a:bodyPr/>
          <a:lstStyle/>
          <a:p>
            <a:r>
              <a:rPr lang="it-IT" smtClean="0"/>
              <a:t>04/04/18</a:t>
            </a:r>
            <a:endParaRPr lang="en-US"/>
          </a:p>
        </p:txBody>
      </p:sp>
      <p:sp>
        <p:nvSpPr>
          <p:cNvPr id="5" name="Slide Number Placeholder 4"/>
          <p:cNvSpPr>
            <a:spLocks noGrp="1"/>
          </p:cNvSpPr>
          <p:nvPr>
            <p:ph type="sldNum" sz="quarter" idx="12"/>
          </p:nvPr>
        </p:nvSpPr>
        <p:spPr/>
        <p:txBody>
          <a:bodyPr/>
          <a:lstStyle/>
          <a:p>
            <a:fld id="{3E2C805A-53F6-E646-A211-CDCC79B0086A}" type="slidenum">
              <a:rPr lang="en-US" smtClean="0"/>
              <a:t>37</a:t>
            </a:fld>
            <a:endParaRPr lang="en-US"/>
          </a:p>
        </p:txBody>
      </p:sp>
      <p:sp>
        <p:nvSpPr>
          <p:cNvPr id="6" name="Rettangolo 5"/>
          <p:cNvSpPr/>
          <p:nvPr/>
        </p:nvSpPr>
        <p:spPr>
          <a:xfrm>
            <a:off x="0" y="3607"/>
            <a:ext cx="12178390" cy="523210"/>
          </a:xfrm>
          <a:prstGeom prst="rect">
            <a:avLst/>
          </a:prstGeom>
        </p:spPr>
        <p:txBody>
          <a:bodyPr wrap="square" lIns="91431" tIns="45715" rIns="91431" bIns="45715">
            <a:spAutoFit/>
          </a:bodyPr>
          <a:lstStyle/>
          <a:p>
            <a:pPr algn="ctr">
              <a:defRPr/>
            </a:pPr>
            <a:r>
              <a:rPr lang="en-US" sz="2800" b="1" dirty="0">
                <a:latin typeface="Times New Roman" charset="0"/>
                <a:ea typeface="Times New Roman" charset="0"/>
                <a:cs typeface="Times New Roman" charset="0"/>
              </a:rPr>
              <a:t>Principal component analysis </a:t>
            </a:r>
            <a:endParaRPr lang="en-US" sz="2700" b="1" dirty="0">
              <a:latin typeface="Times New Roman" charset="0"/>
              <a:ea typeface="Times New Roman" charset="0"/>
              <a:cs typeface="Times New Roman" charset="0"/>
            </a:endParaRPr>
          </a:p>
        </p:txBody>
      </p:sp>
      <p:cxnSp>
        <p:nvCxnSpPr>
          <p:cNvPr id="8"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537178" y="2942897"/>
            <a:ext cx="5657193" cy="2308324"/>
          </a:xfrm>
          <a:prstGeom prst="rect">
            <a:avLst/>
          </a:prstGeom>
          <a:noFill/>
        </p:spPr>
        <p:txBody>
          <a:bodyPr wrap="square" rtlCol="0">
            <a:spAutoFit/>
          </a:bodyPr>
          <a:lstStyle/>
          <a:p>
            <a:r>
              <a:rPr lang="en-US" sz="2400" dirty="0" smtClean="0">
                <a:latin typeface="Times New Roman" charset="0"/>
                <a:ea typeface="Times New Roman" charset="0"/>
                <a:cs typeface="Times New Roman" charset="0"/>
              </a:rPr>
              <a:t>It seems that the eigenvectors are </a:t>
            </a:r>
          </a:p>
          <a:p>
            <a:r>
              <a:rPr lang="en-US" sz="2400" dirty="0" smtClean="0">
                <a:latin typeface="Times New Roman" charset="0"/>
                <a:ea typeface="Times New Roman" charset="0"/>
                <a:cs typeface="Times New Roman" charset="0"/>
              </a:rPr>
              <a:t>not “parallel”</a:t>
            </a:r>
          </a:p>
          <a:p>
            <a:endParaRPr lang="en-US" sz="2400" dirty="0">
              <a:latin typeface="Times New Roman" charset="0"/>
              <a:ea typeface="Times New Roman" charset="0"/>
              <a:cs typeface="Times New Roman" charset="0"/>
            </a:endParaRPr>
          </a:p>
          <a:p>
            <a:r>
              <a:rPr lang="en-US" sz="2400" dirty="0" smtClean="0">
                <a:latin typeface="Times New Roman" charset="0"/>
                <a:ea typeface="Times New Roman" charset="0"/>
                <a:cs typeface="Times New Roman" charset="0"/>
              </a:rPr>
              <a:t>Is there a correlation among beads motions in different unit cells?</a:t>
            </a:r>
          </a:p>
          <a:p>
            <a:r>
              <a:rPr lang="en-US" sz="2400" dirty="0" smtClean="0">
                <a:latin typeface="Times New Roman" charset="0"/>
                <a:ea typeface="Times New Roman" charset="0"/>
                <a:cs typeface="Times New Roman" charset="0"/>
              </a:rPr>
              <a:t>Looks like the answer is “no”…</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 y="1967230"/>
            <a:ext cx="5852160" cy="4389120"/>
          </a:xfrm>
          <a:prstGeom prst="rect">
            <a:avLst/>
          </a:prstGeom>
        </p:spPr>
      </p:pic>
    </p:spTree>
    <p:extLst>
      <p:ext uri="{BB962C8B-B14F-4D97-AF65-F5344CB8AC3E}">
        <p14:creationId xmlns:p14="http://schemas.microsoft.com/office/powerpoint/2010/main" val="12971736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88745"/>
            <a:ext cx="10515600" cy="5432730"/>
          </a:xfrm>
        </p:spPr>
        <p:txBody>
          <a:bodyPr>
            <a:normAutofit fontScale="90000"/>
          </a:bodyPr>
          <a:lstStyle/>
          <a:p>
            <a:r>
              <a:rPr lang="en-US" sz="2400" dirty="0" smtClean="0">
                <a:latin typeface="Times New Roman" charset="0"/>
                <a:ea typeface="Times New Roman" charset="0"/>
                <a:cs typeface="Times New Roman" charset="0"/>
              </a:rPr>
              <a:t>Diffuse scattering in Lysozyme crystals is a weak contribution</a:t>
            </a:r>
            <a:br>
              <a:rPr lang="en-US" sz="2400" dirty="0" smtClean="0">
                <a:latin typeface="Times New Roman" charset="0"/>
                <a:ea typeface="Times New Roman" charset="0"/>
                <a:cs typeface="Times New Roman" charset="0"/>
              </a:rPr>
            </a:br>
            <a:r>
              <a:rPr lang="en-US" sz="2400" dirty="0" smtClean="0">
                <a:latin typeface="Times New Roman" charset="0"/>
                <a:ea typeface="Times New Roman" charset="0"/>
                <a:cs typeface="Times New Roman" charset="0"/>
              </a:rPr>
              <a:t/>
            </a:r>
            <a:br>
              <a:rPr lang="en-US" sz="2400" dirty="0" smtClean="0">
                <a:latin typeface="Times New Roman" charset="0"/>
                <a:ea typeface="Times New Roman" charset="0"/>
                <a:cs typeface="Times New Roman" charset="0"/>
              </a:rPr>
            </a:br>
            <a:r>
              <a:rPr lang="en-US" sz="2400" dirty="0">
                <a:latin typeface="Times New Roman" charset="0"/>
                <a:ea typeface="Times New Roman" charset="0"/>
                <a:cs typeface="Times New Roman" charset="0"/>
              </a:rPr>
              <a:t/>
            </a:r>
            <a:br>
              <a:rPr lang="en-US" sz="2400" dirty="0">
                <a:latin typeface="Times New Roman" charset="0"/>
                <a:ea typeface="Times New Roman" charset="0"/>
                <a:cs typeface="Times New Roman" charset="0"/>
              </a:rPr>
            </a:br>
            <a:r>
              <a:rPr lang="en-US" sz="2400" dirty="0" smtClean="0">
                <a:latin typeface="Times New Roman" charset="0"/>
                <a:ea typeface="Times New Roman" charset="0"/>
                <a:cs typeface="Times New Roman" charset="0"/>
              </a:rPr>
              <a:t/>
            </a:r>
            <a:br>
              <a:rPr lang="en-US" sz="2400" dirty="0" smtClean="0">
                <a:latin typeface="Times New Roman" charset="0"/>
                <a:ea typeface="Times New Roman" charset="0"/>
                <a:cs typeface="Times New Roman" charset="0"/>
              </a:rPr>
            </a:br>
            <a:r>
              <a:rPr lang="en-US" sz="2400" dirty="0">
                <a:latin typeface="Times New Roman" charset="0"/>
                <a:ea typeface="Times New Roman" charset="0"/>
                <a:cs typeface="Times New Roman" charset="0"/>
              </a:rPr>
              <a:t/>
            </a:r>
            <a:br>
              <a:rPr lang="en-US" sz="2400" dirty="0">
                <a:latin typeface="Times New Roman" charset="0"/>
                <a:ea typeface="Times New Roman" charset="0"/>
                <a:cs typeface="Times New Roman" charset="0"/>
              </a:rPr>
            </a:br>
            <a:r>
              <a:rPr lang="en-US" sz="2400" dirty="0" smtClean="0">
                <a:latin typeface="Times New Roman" charset="0"/>
                <a:ea typeface="Times New Roman" charset="0"/>
                <a:cs typeface="Times New Roman" charset="0"/>
              </a:rPr>
              <a:t/>
            </a:r>
            <a:br>
              <a:rPr lang="en-US" sz="2400" dirty="0" smtClean="0">
                <a:latin typeface="Times New Roman" charset="0"/>
                <a:ea typeface="Times New Roman" charset="0"/>
                <a:cs typeface="Times New Roman" charset="0"/>
              </a:rPr>
            </a:br>
            <a:r>
              <a:rPr lang="en-US" sz="2400" dirty="0">
                <a:latin typeface="Times New Roman" charset="0"/>
                <a:ea typeface="Times New Roman" charset="0"/>
                <a:cs typeface="Times New Roman" charset="0"/>
              </a:rPr>
              <a:t/>
            </a:r>
            <a:br>
              <a:rPr lang="en-US" sz="2400" dirty="0">
                <a:latin typeface="Times New Roman" charset="0"/>
                <a:ea typeface="Times New Roman" charset="0"/>
                <a:cs typeface="Times New Roman" charset="0"/>
              </a:rPr>
            </a:br>
            <a:r>
              <a:rPr lang="en-US" sz="2400" dirty="0" smtClean="0">
                <a:latin typeface="Times New Roman" charset="0"/>
                <a:ea typeface="Times New Roman" charset="0"/>
                <a:cs typeface="Times New Roman" charset="0"/>
              </a:rPr>
              <a:t/>
            </a:r>
            <a:br>
              <a:rPr lang="en-US" sz="2400" dirty="0" smtClean="0">
                <a:latin typeface="Times New Roman" charset="0"/>
                <a:ea typeface="Times New Roman" charset="0"/>
                <a:cs typeface="Times New Roman" charset="0"/>
              </a:rPr>
            </a:br>
            <a:r>
              <a:rPr lang="en-US" sz="2400" dirty="0">
                <a:latin typeface="Times New Roman" charset="0"/>
                <a:ea typeface="Times New Roman" charset="0"/>
                <a:cs typeface="Times New Roman" charset="0"/>
              </a:rPr>
              <a:t/>
            </a:r>
            <a:br>
              <a:rPr lang="en-US" sz="2400" dirty="0">
                <a:latin typeface="Times New Roman" charset="0"/>
                <a:ea typeface="Times New Roman" charset="0"/>
                <a:cs typeface="Times New Roman" charset="0"/>
              </a:rPr>
            </a:br>
            <a:r>
              <a:rPr lang="en-US" sz="2400" dirty="0" smtClean="0">
                <a:latin typeface="Times New Roman" charset="0"/>
                <a:ea typeface="Times New Roman" charset="0"/>
                <a:cs typeface="Times New Roman" charset="0"/>
              </a:rPr>
              <a:t/>
            </a:r>
            <a:br>
              <a:rPr lang="en-US" sz="2400" dirty="0" smtClean="0">
                <a:latin typeface="Times New Roman" charset="0"/>
                <a:ea typeface="Times New Roman" charset="0"/>
                <a:cs typeface="Times New Roman" charset="0"/>
              </a:rPr>
            </a:br>
            <a:r>
              <a:rPr lang="en-US" sz="2400" dirty="0">
                <a:latin typeface="Times New Roman" charset="0"/>
                <a:ea typeface="Times New Roman" charset="0"/>
                <a:cs typeface="Times New Roman" charset="0"/>
              </a:rPr>
              <a:t/>
            </a:r>
            <a:br>
              <a:rPr lang="en-US" sz="2400" dirty="0">
                <a:latin typeface="Times New Roman" charset="0"/>
                <a:ea typeface="Times New Roman" charset="0"/>
                <a:cs typeface="Times New Roman" charset="0"/>
              </a:rPr>
            </a:br>
            <a:r>
              <a:rPr lang="en-US" sz="2400" dirty="0" smtClean="0">
                <a:latin typeface="Times New Roman" charset="0"/>
                <a:ea typeface="Times New Roman" charset="0"/>
                <a:cs typeface="Times New Roman" charset="0"/>
              </a:rPr>
              <a:t/>
            </a:r>
            <a:br>
              <a:rPr lang="en-US" sz="2400" dirty="0" smtClean="0">
                <a:latin typeface="Times New Roman" charset="0"/>
                <a:ea typeface="Times New Roman" charset="0"/>
                <a:cs typeface="Times New Roman" charset="0"/>
              </a:rPr>
            </a:br>
            <a:r>
              <a:rPr lang="en-US" sz="2400" dirty="0">
                <a:latin typeface="Times New Roman" charset="0"/>
                <a:ea typeface="Times New Roman" charset="0"/>
                <a:cs typeface="Times New Roman" charset="0"/>
              </a:rPr>
              <a:t/>
            </a:r>
            <a:br>
              <a:rPr lang="en-US" sz="2400" dirty="0">
                <a:latin typeface="Times New Roman" charset="0"/>
                <a:ea typeface="Times New Roman" charset="0"/>
                <a:cs typeface="Times New Roman" charset="0"/>
              </a:rPr>
            </a:br>
            <a:r>
              <a:rPr lang="en-US" sz="2400" dirty="0" smtClean="0">
                <a:latin typeface="Times New Roman" charset="0"/>
                <a:ea typeface="Times New Roman" charset="0"/>
                <a:cs typeface="Times New Roman" charset="0"/>
              </a:rPr>
              <a:t/>
            </a:r>
            <a:br>
              <a:rPr lang="en-US" sz="2400" dirty="0" smtClean="0">
                <a:latin typeface="Times New Roman" charset="0"/>
                <a:ea typeface="Times New Roman" charset="0"/>
                <a:cs typeface="Times New Roman" charset="0"/>
              </a:rPr>
            </a:br>
            <a:r>
              <a:rPr lang="en-US" sz="2400" dirty="0">
                <a:latin typeface="Times New Roman" charset="0"/>
                <a:ea typeface="Times New Roman" charset="0"/>
                <a:cs typeface="Times New Roman" charset="0"/>
              </a:rPr>
              <a:t/>
            </a:r>
            <a:br>
              <a:rPr lang="en-US" sz="2400" dirty="0">
                <a:latin typeface="Times New Roman" charset="0"/>
                <a:ea typeface="Times New Roman" charset="0"/>
                <a:cs typeface="Times New Roman" charset="0"/>
              </a:rPr>
            </a:br>
            <a:r>
              <a:rPr lang="en-US" sz="2400" dirty="0" smtClean="0">
                <a:latin typeface="Times New Roman" charset="0"/>
                <a:ea typeface="Times New Roman" charset="0"/>
                <a:cs typeface="Times New Roman" charset="0"/>
              </a:rPr>
              <a:t>The correlation among atoms obeys the liquid like motion</a:t>
            </a:r>
            <a:br>
              <a:rPr lang="en-US" sz="2400" dirty="0" smtClean="0">
                <a:latin typeface="Times New Roman" charset="0"/>
                <a:ea typeface="Times New Roman" charset="0"/>
                <a:cs typeface="Times New Roman" charset="0"/>
              </a:rPr>
            </a:br>
            <a:r>
              <a:rPr lang="en-US" sz="2400" dirty="0" smtClean="0">
                <a:latin typeface="Times New Roman" charset="0"/>
                <a:ea typeface="Times New Roman" charset="0"/>
                <a:cs typeface="Times New Roman" charset="0"/>
              </a:rPr>
              <a:t/>
            </a:r>
            <a:br>
              <a:rPr lang="en-US" sz="2400" dirty="0" smtClean="0">
                <a:latin typeface="Times New Roman" charset="0"/>
                <a:ea typeface="Times New Roman" charset="0"/>
                <a:cs typeface="Times New Roman" charset="0"/>
              </a:rPr>
            </a:br>
            <a:r>
              <a:rPr lang="en-US" sz="2400" dirty="0" smtClean="0">
                <a:latin typeface="Times New Roman" charset="0"/>
                <a:ea typeface="Times New Roman" charset="0"/>
                <a:cs typeface="Times New Roman" charset="0"/>
              </a:rPr>
              <a:t>Our findings are thus in line with experimental data </a:t>
            </a:r>
            <a:br>
              <a:rPr lang="en-US" sz="2400" dirty="0" smtClean="0">
                <a:latin typeface="Times New Roman" charset="0"/>
                <a:ea typeface="Times New Roman" charset="0"/>
                <a:cs typeface="Times New Roman" charset="0"/>
              </a:rPr>
            </a:br>
            <a:r>
              <a:rPr lang="en-US" sz="2400" dirty="0">
                <a:latin typeface="Times New Roman" charset="0"/>
                <a:ea typeface="Times New Roman" charset="0"/>
                <a:cs typeface="Times New Roman" charset="0"/>
              </a:rPr>
              <a:t/>
            </a:r>
            <a:br>
              <a:rPr lang="en-US" sz="2400" dirty="0">
                <a:latin typeface="Times New Roman" charset="0"/>
                <a:ea typeface="Times New Roman" charset="0"/>
                <a:cs typeface="Times New Roman" charset="0"/>
              </a:rPr>
            </a:br>
            <a:endParaRPr lang="en-US" sz="2400" dirty="0">
              <a:latin typeface="Times New Roman" charset="0"/>
              <a:ea typeface="Times New Roman" charset="0"/>
              <a:cs typeface="Times New Roman" charset="0"/>
            </a:endParaRPr>
          </a:p>
        </p:txBody>
      </p:sp>
      <p:sp>
        <p:nvSpPr>
          <p:cNvPr id="4" name="Date Placeholder 3"/>
          <p:cNvSpPr>
            <a:spLocks noGrp="1"/>
          </p:cNvSpPr>
          <p:nvPr>
            <p:ph type="dt" sz="half" idx="10"/>
          </p:nvPr>
        </p:nvSpPr>
        <p:spPr/>
        <p:txBody>
          <a:bodyPr/>
          <a:lstStyle/>
          <a:p>
            <a:r>
              <a:rPr lang="it-IT" smtClean="0"/>
              <a:t>04/04/18</a:t>
            </a:r>
            <a:endParaRPr lang="en-US"/>
          </a:p>
        </p:txBody>
      </p:sp>
      <p:sp>
        <p:nvSpPr>
          <p:cNvPr id="5" name="Slide Number Placeholder 4"/>
          <p:cNvSpPr>
            <a:spLocks noGrp="1"/>
          </p:cNvSpPr>
          <p:nvPr>
            <p:ph type="sldNum" sz="quarter" idx="12"/>
          </p:nvPr>
        </p:nvSpPr>
        <p:spPr/>
        <p:txBody>
          <a:bodyPr/>
          <a:lstStyle/>
          <a:p>
            <a:fld id="{3E2C805A-53F6-E646-A211-CDCC79B0086A}" type="slidenum">
              <a:rPr lang="en-US" smtClean="0"/>
              <a:t>38</a:t>
            </a:fld>
            <a:endParaRPr lang="en-US"/>
          </a:p>
        </p:txBody>
      </p:sp>
      <p:sp>
        <p:nvSpPr>
          <p:cNvPr id="7" name="Rettangolo 5"/>
          <p:cNvSpPr/>
          <p:nvPr/>
        </p:nvSpPr>
        <p:spPr>
          <a:xfrm>
            <a:off x="0" y="3607"/>
            <a:ext cx="12178390" cy="523210"/>
          </a:xfrm>
          <a:prstGeom prst="rect">
            <a:avLst/>
          </a:prstGeom>
        </p:spPr>
        <p:txBody>
          <a:bodyPr wrap="square" lIns="91431" tIns="45715" rIns="91431" bIns="45715">
            <a:spAutoFit/>
          </a:bodyPr>
          <a:lstStyle/>
          <a:p>
            <a:pPr algn="ctr">
              <a:defRPr/>
            </a:pPr>
            <a:r>
              <a:rPr lang="en-US" sz="2800" b="1" dirty="0" smtClean="0">
                <a:latin typeface="Times New Roman" charset="0"/>
                <a:ea typeface="Times New Roman" charset="0"/>
                <a:cs typeface="Times New Roman" charset="0"/>
              </a:rPr>
              <a:t>Experimental evidences</a:t>
            </a:r>
            <a:endParaRPr lang="en-US" sz="2700" b="1" dirty="0">
              <a:latin typeface="Times New Roman" charset="0"/>
              <a:ea typeface="Times New Roman" charset="0"/>
              <a:cs typeface="Times New Roman" charset="0"/>
            </a:endParaRPr>
          </a:p>
        </p:txBody>
      </p:sp>
      <p:cxnSp>
        <p:nvCxnSpPr>
          <p:cNvPr id="8"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magine 2"/>
          <p:cNvPicPr>
            <a:picLocks noChangeAspect="1"/>
          </p:cNvPicPr>
          <p:nvPr/>
        </p:nvPicPr>
        <p:blipFill>
          <a:blip r:embed="rId2"/>
          <a:stretch>
            <a:fillRect/>
          </a:stretch>
        </p:blipFill>
        <p:spPr>
          <a:xfrm>
            <a:off x="1691852" y="2090375"/>
            <a:ext cx="6918748" cy="2836688"/>
          </a:xfrm>
          <a:prstGeom prst="rect">
            <a:avLst/>
          </a:prstGeom>
        </p:spPr>
      </p:pic>
      <p:sp>
        <p:nvSpPr>
          <p:cNvPr id="6" name="Rectangle 5"/>
          <p:cNvSpPr/>
          <p:nvPr/>
        </p:nvSpPr>
        <p:spPr>
          <a:xfrm>
            <a:off x="5816600" y="4927063"/>
            <a:ext cx="6096000" cy="338554"/>
          </a:xfrm>
          <a:prstGeom prst="rect">
            <a:avLst/>
          </a:prstGeom>
        </p:spPr>
        <p:txBody>
          <a:bodyPr>
            <a:spAutoFit/>
          </a:bodyPr>
          <a:lstStyle/>
          <a:p>
            <a:r>
              <a:rPr lang="en-US" sz="1600" dirty="0" err="1">
                <a:solidFill>
                  <a:srgbClr val="222222"/>
                </a:solidFill>
                <a:latin typeface="Times New Roman" charset="0"/>
                <a:ea typeface="Times New Roman" charset="0"/>
                <a:cs typeface="Times New Roman" charset="0"/>
              </a:rPr>
              <a:t>Héry</a:t>
            </a:r>
            <a:r>
              <a:rPr lang="en-US" sz="1600" dirty="0">
                <a:solidFill>
                  <a:srgbClr val="222222"/>
                </a:solidFill>
                <a:latin typeface="Times New Roman" charset="0"/>
                <a:ea typeface="Times New Roman" charset="0"/>
                <a:cs typeface="Times New Roman" charset="0"/>
              </a:rPr>
              <a:t>, </a:t>
            </a:r>
            <a:r>
              <a:rPr lang="en-US" sz="1600" dirty="0" smtClean="0">
                <a:solidFill>
                  <a:srgbClr val="222222"/>
                </a:solidFill>
                <a:latin typeface="Times New Roman" charset="0"/>
                <a:ea typeface="Times New Roman" charset="0"/>
                <a:cs typeface="Times New Roman" charset="0"/>
              </a:rPr>
              <a:t>et al,"</a:t>
            </a:r>
            <a:r>
              <a:rPr lang="en-US" sz="1600" dirty="0">
                <a:solidFill>
                  <a:srgbClr val="222222"/>
                </a:solidFill>
                <a:latin typeface="Times New Roman" charset="0"/>
                <a:ea typeface="Times New Roman" charset="0"/>
                <a:cs typeface="Times New Roman" charset="0"/>
              </a:rPr>
              <a:t> </a:t>
            </a:r>
            <a:r>
              <a:rPr lang="en-US" sz="1600" i="1" dirty="0" smtClean="0">
                <a:solidFill>
                  <a:srgbClr val="222222"/>
                </a:solidFill>
                <a:latin typeface="Times New Roman" charset="0"/>
                <a:ea typeface="Times New Roman" charset="0"/>
                <a:cs typeface="Times New Roman" charset="0"/>
              </a:rPr>
              <a:t>J </a:t>
            </a:r>
            <a:r>
              <a:rPr lang="en-US" sz="1600" i="1" dirty="0" err="1">
                <a:solidFill>
                  <a:srgbClr val="222222"/>
                </a:solidFill>
                <a:latin typeface="Times New Roman" charset="0"/>
                <a:ea typeface="Times New Roman" charset="0"/>
                <a:cs typeface="Times New Roman" charset="0"/>
              </a:rPr>
              <a:t>M</a:t>
            </a:r>
            <a:r>
              <a:rPr lang="en-US" sz="1600" i="1" dirty="0" err="1" smtClean="0">
                <a:solidFill>
                  <a:srgbClr val="222222"/>
                </a:solidFill>
                <a:latin typeface="Times New Roman" charset="0"/>
                <a:ea typeface="Times New Roman" charset="0"/>
                <a:cs typeface="Times New Roman" charset="0"/>
              </a:rPr>
              <a:t>ol</a:t>
            </a:r>
            <a:r>
              <a:rPr lang="en-US" sz="1600" i="1" dirty="0" smtClean="0">
                <a:solidFill>
                  <a:srgbClr val="222222"/>
                </a:solidFill>
                <a:latin typeface="Times New Roman" charset="0"/>
                <a:ea typeface="Times New Roman" charset="0"/>
                <a:cs typeface="Times New Roman" charset="0"/>
              </a:rPr>
              <a:t> </a:t>
            </a:r>
            <a:r>
              <a:rPr lang="en-US" sz="1600" i="1" dirty="0" err="1">
                <a:solidFill>
                  <a:srgbClr val="222222"/>
                </a:solidFill>
                <a:latin typeface="Times New Roman" charset="0"/>
                <a:ea typeface="Times New Roman" charset="0"/>
                <a:cs typeface="Times New Roman" charset="0"/>
              </a:rPr>
              <a:t>B</a:t>
            </a:r>
            <a:r>
              <a:rPr lang="en-US" sz="1600" i="1" dirty="0" err="1" smtClean="0">
                <a:solidFill>
                  <a:srgbClr val="222222"/>
                </a:solidFill>
                <a:latin typeface="Times New Roman" charset="0"/>
                <a:ea typeface="Times New Roman" charset="0"/>
                <a:cs typeface="Times New Roman" charset="0"/>
              </a:rPr>
              <a:t>iol</a:t>
            </a:r>
            <a:r>
              <a:rPr lang="en-US" sz="1600" dirty="0">
                <a:solidFill>
                  <a:srgbClr val="222222"/>
                </a:solidFill>
                <a:latin typeface="Times New Roman" charset="0"/>
                <a:ea typeface="Times New Roman" charset="0"/>
                <a:cs typeface="Times New Roman" charset="0"/>
              </a:rPr>
              <a:t> </a:t>
            </a:r>
            <a:r>
              <a:rPr lang="en-US" sz="1600" dirty="0" smtClean="0">
                <a:solidFill>
                  <a:srgbClr val="222222"/>
                </a:solidFill>
                <a:latin typeface="Times New Roman" charset="0"/>
                <a:ea typeface="Times New Roman" charset="0"/>
                <a:cs typeface="Times New Roman" charset="0"/>
              </a:rPr>
              <a:t>(1998)</a:t>
            </a:r>
            <a:endParaRPr lang="en-US" sz="1600" dirty="0">
              <a:latin typeface="Times New Roman" charset="0"/>
              <a:ea typeface="Times New Roman" charset="0"/>
              <a:cs typeface="Times New Roman" charset="0"/>
            </a:endParaRPr>
          </a:p>
        </p:txBody>
      </p:sp>
      <p:sp>
        <p:nvSpPr>
          <p:cNvPr id="9" name="Rectangle 8"/>
          <p:cNvSpPr/>
          <p:nvPr/>
        </p:nvSpPr>
        <p:spPr>
          <a:xfrm>
            <a:off x="939800" y="1879600"/>
            <a:ext cx="8585200" cy="341141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0162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ttangolo 5"/>
          <p:cNvSpPr>
            <a:spLocks noChangeArrowheads="1"/>
          </p:cNvSpPr>
          <p:nvPr/>
        </p:nvSpPr>
        <p:spPr bwMode="auto">
          <a:xfrm>
            <a:off x="3076223" y="905581"/>
            <a:ext cx="565855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just" eaLnBrk="1" hangingPunct="1">
              <a:spcBef>
                <a:spcPct val="0"/>
              </a:spcBef>
              <a:buFontTx/>
              <a:buNone/>
            </a:pPr>
            <a:r>
              <a:rPr lang="it-IT" altLang="en-US" sz="2400" dirty="0">
                <a:ea typeface="Times New Roman" charset="0"/>
                <a:cs typeface="Times New Roman" charset="0"/>
                <a:sym typeface="Symbol" charset="2"/>
              </a:rPr>
              <a:t></a:t>
            </a:r>
            <a:r>
              <a:rPr lang="it-IT" altLang="en-US" sz="2400" baseline="-25000" dirty="0">
                <a:ea typeface="Times New Roman" charset="0"/>
                <a:cs typeface="Times New Roman" charset="0"/>
              </a:rPr>
              <a:t>x-</a:t>
            </a:r>
            <a:r>
              <a:rPr lang="it-IT" altLang="en-US" sz="2400" baseline="-25000" dirty="0" err="1">
                <a:ea typeface="Times New Roman" charset="0"/>
                <a:cs typeface="Times New Roman" charset="0"/>
              </a:rPr>
              <a:t>rays</a:t>
            </a:r>
            <a:r>
              <a:rPr lang="it-IT" altLang="en-US" sz="2400" dirty="0">
                <a:ea typeface="Times New Roman" charset="0"/>
                <a:cs typeface="Times New Roman" charset="0"/>
              </a:rPr>
              <a:t> ~ 10</a:t>
            </a:r>
            <a:r>
              <a:rPr lang="it-IT" altLang="en-US" sz="2400" baseline="30000" dirty="0">
                <a:ea typeface="Times New Roman" charset="0"/>
                <a:cs typeface="Times New Roman" charset="0"/>
              </a:rPr>
              <a:t>-10</a:t>
            </a:r>
            <a:r>
              <a:rPr lang="it-IT" altLang="en-US" sz="2400" dirty="0">
                <a:ea typeface="Times New Roman" charset="0"/>
                <a:cs typeface="Times New Roman" charset="0"/>
              </a:rPr>
              <a:t> </a:t>
            </a:r>
            <a:r>
              <a:rPr lang="it-IT" altLang="en-US" sz="2400" dirty="0" smtClean="0">
                <a:ea typeface="Times New Roman" charset="0"/>
                <a:cs typeface="Times New Roman" charset="0"/>
              </a:rPr>
              <a:t>m = 1 </a:t>
            </a:r>
            <a:r>
              <a:rPr lang="it-IT" altLang="en-US" sz="2400" dirty="0" err="1" smtClean="0">
                <a:ea typeface="Times New Roman" charset="0"/>
                <a:cs typeface="Times New Roman" charset="0"/>
              </a:rPr>
              <a:t>Å</a:t>
            </a:r>
            <a:r>
              <a:rPr lang="it-IT" altLang="en-US" sz="2400" dirty="0" smtClean="0">
                <a:ea typeface="Times New Roman" charset="0"/>
                <a:cs typeface="Times New Roman" charset="0"/>
              </a:rPr>
              <a:t>  </a:t>
            </a:r>
            <a:r>
              <a:rPr lang="it-IT" altLang="en-US" sz="2400" dirty="0" smtClean="0">
                <a:ea typeface="Times New Roman" charset="0"/>
                <a:cs typeface="Times New Roman" charset="0"/>
                <a:sym typeface="Wingdings"/>
              </a:rPr>
              <a:t> </a:t>
            </a:r>
            <a:r>
              <a:rPr lang="it-IT" altLang="en-US" sz="2400" dirty="0" err="1" smtClean="0">
                <a:ea typeface="Times New Roman" charset="0"/>
                <a:cs typeface="Times New Roman" charset="0"/>
                <a:sym typeface="Wingdings"/>
              </a:rPr>
              <a:t>atomic</a:t>
            </a:r>
            <a:r>
              <a:rPr lang="it-IT" altLang="en-US" sz="2400" dirty="0" smtClean="0">
                <a:ea typeface="Times New Roman" charset="0"/>
                <a:cs typeface="Times New Roman" charset="0"/>
                <a:sym typeface="Wingdings"/>
              </a:rPr>
              <a:t> </a:t>
            </a:r>
            <a:r>
              <a:rPr lang="it-IT" altLang="en-US" sz="2400" dirty="0" err="1" smtClean="0">
                <a:ea typeface="Times New Roman" charset="0"/>
                <a:cs typeface="Times New Roman" charset="0"/>
                <a:sym typeface="Wingdings"/>
              </a:rPr>
              <a:t>resolution</a:t>
            </a:r>
            <a:endParaRPr lang="it-IT" altLang="en-US" sz="2400" dirty="0">
              <a:ea typeface="Times New Roman" charset="0"/>
              <a:cs typeface="Times New Roman" charset="0"/>
            </a:endParaRPr>
          </a:p>
        </p:txBody>
      </p:sp>
      <p:pic>
        <p:nvPicPr>
          <p:cNvPr id="194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1906588"/>
            <a:ext cx="548640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2" name="Picture 2" descr="http://o.quizlet.com/WporYW0r9DIqupDOSjrgrQ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410" y="3815116"/>
            <a:ext cx="3481740" cy="2611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ttangolo 5"/>
          <p:cNvSpPr/>
          <p:nvPr/>
        </p:nvSpPr>
        <p:spPr>
          <a:xfrm>
            <a:off x="0" y="3607"/>
            <a:ext cx="12178390" cy="507821"/>
          </a:xfrm>
          <a:prstGeom prst="rect">
            <a:avLst/>
          </a:prstGeom>
        </p:spPr>
        <p:txBody>
          <a:bodyPr wrap="square" lIns="91431" tIns="45715" rIns="91431" bIns="45715">
            <a:spAutoFit/>
          </a:bodyPr>
          <a:lstStyle/>
          <a:p>
            <a:pPr algn="ctr">
              <a:defRPr/>
            </a:pPr>
            <a:r>
              <a:rPr lang="en-US" sz="2700" b="1" dirty="0" smtClean="0">
                <a:latin typeface="Times New Roman" charset="0"/>
                <a:ea typeface="Times New Roman" charset="0"/>
                <a:cs typeface="Times New Roman" charset="0"/>
              </a:rPr>
              <a:t>  </a:t>
            </a:r>
            <a:endParaRPr lang="en-US" sz="2700" b="1" dirty="0">
              <a:latin typeface="Times New Roman" charset="0"/>
              <a:ea typeface="Times New Roman" charset="0"/>
              <a:cs typeface="Times New Roman" charset="0"/>
            </a:endParaRPr>
          </a:p>
        </p:txBody>
      </p:sp>
      <p:sp>
        <p:nvSpPr>
          <p:cNvPr id="11" name="Rettangolo 5"/>
          <p:cNvSpPr/>
          <p:nvPr/>
        </p:nvSpPr>
        <p:spPr>
          <a:xfrm>
            <a:off x="0" y="3607"/>
            <a:ext cx="12178390" cy="523210"/>
          </a:xfrm>
          <a:prstGeom prst="rect">
            <a:avLst/>
          </a:prstGeom>
        </p:spPr>
        <p:txBody>
          <a:bodyPr wrap="square" lIns="91431" tIns="45715" rIns="91431" bIns="45715">
            <a:spAutoFit/>
          </a:bodyPr>
          <a:lstStyle/>
          <a:p>
            <a:pPr algn="ctr">
              <a:defRPr/>
            </a:pPr>
            <a:r>
              <a:rPr lang="it-IT" sz="2800" b="1" dirty="0">
                <a:latin typeface="Times New Roman" charset="0"/>
                <a:ea typeface="Times New Roman" charset="0"/>
                <a:cs typeface="Times New Roman" charset="0"/>
              </a:rPr>
              <a:t>…</a:t>
            </a:r>
            <a:r>
              <a:rPr lang="it-IT" sz="2800" b="1" dirty="0" err="1">
                <a:latin typeface="Times New Roman" charset="0"/>
                <a:ea typeface="Times New Roman" charset="0"/>
                <a:cs typeface="Times New Roman" charset="0"/>
              </a:rPr>
              <a:t>why</a:t>
            </a:r>
            <a:r>
              <a:rPr lang="it-IT" sz="2800" b="1" dirty="0">
                <a:latin typeface="Times New Roman" charset="0"/>
                <a:ea typeface="Times New Roman" charset="0"/>
                <a:cs typeface="Times New Roman" charset="0"/>
              </a:rPr>
              <a:t> do </a:t>
            </a:r>
            <a:r>
              <a:rPr lang="it-IT" sz="2800" b="1" dirty="0" err="1">
                <a:latin typeface="Times New Roman" charset="0"/>
                <a:ea typeface="Times New Roman" charset="0"/>
                <a:cs typeface="Times New Roman" charset="0"/>
              </a:rPr>
              <a:t>we</a:t>
            </a:r>
            <a:r>
              <a:rPr lang="it-IT" sz="2800" b="1" dirty="0">
                <a:latin typeface="Times New Roman" charset="0"/>
                <a:ea typeface="Times New Roman" charset="0"/>
                <a:cs typeface="Times New Roman" charset="0"/>
              </a:rPr>
              <a:t> </a:t>
            </a:r>
            <a:r>
              <a:rPr lang="it-IT" sz="2800" b="1" dirty="0" err="1">
                <a:latin typeface="Times New Roman" charset="0"/>
                <a:ea typeface="Times New Roman" charset="0"/>
                <a:cs typeface="Times New Roman" charset="0"/>
              </a:rPr>
              <a:t>need</a:t>
            </a:r>
            <a:r>
              <a:rPr lang="it-IT" sz="2800" b="1" dirty="0">
                <a:latin typeface="Times New Roman" charset="0"/>
                <a:ea typeface="Times New Roman" charset="0"/>
                <a:cs typeface="Times New Roman" charset="0"/>
              </a:rPr>
              <a:t> </a:t>
            </a:r>
            <a:r>
              <a:rPr lang="it-IT" sz="2800" b="1" dirty="0" smtClean="0">
                <a:latin typeface="Times New Roman" charset="0"/>
                <a:ea typeface="Times New Roman" charset="0"/>
                <a:cs typeface="Times New Roman" charset="0"/>
              </a:rPr>
              <a:t>X-</a:t>
            </a:r>
            <a:r>
              <a:rPr lang="it-IT" sz="2800" b="1" dirty="0" err="1" smtClean="0">
                <a:latin typeface="Times New Roman" charset="0"/>
                <a:ea typeface="Times New Roman" charset="0"/>
                <a:cs typeface="Times New Roman" charset="0"/>
              </a:rPr>
              <a:t>rays</a:t>
            </a:r>
            <a:r>
              <a:rPr lang="it-IT" sz="2800" b="1" dirty="0" smtClean="0">
                <a:latin typeface="Times New Roman" charset="0"/>
                <a:ea typeface="Times New Roman" charset="0"/>
                <a:cs typeface="Times New Roman" charset="0"/>
              </a:rPr>
              <a:t>?</a:t>
            </a:r>
            <a:endParaRPr lang="en-US" sz="2700" b="1" dirty="0">
              <a:latin typeface="Times New Roman" charset="0"/>
              <a:ea typeface="Times New Roman" charset="0"/>
              <a:cs typeface="Times New Roman" charset="0"/>
            </a:endParaRPr>
          </a:p>
        </p:txBody>
      </p:sp>
      <p:sp>
        <p:nvSpPr>
          <p:cNvPr id="4" name="Date Placeholder 3"/>
          <p:cNvSpPr>
            <a:spLocks noGrp="1"/>
          </p:cNvSpPr>
          <p:nvPr>
            <p:ph type="dt" sz="half" idx="10"/>
          </p:nvPr>
        </p:nvSpPr>
        <p:spPr/>
        <p:txBody>
          <a:bodyPr/>
          <a:lstStyle/>
          <a:p>
            <a:r>
              <a:rPr lang="it-IT" smtClean="0"/>
              <a:t>04/04/18</a:t>
            </a:r>
            <a:endParaRPr lang="en-US"/>
          </a:p>
        </p:txBody>
      </p:sp>
      <p:sp>
        <p:nvSpPr>
          <p:cNvPr id="5" name="Slide Number Placeholder 4"/>
          <p:cNvSpPr>
            <a:spLocks noGrp="1"/>
          </p:cNvSpPr>
          <p:nvPr>
            <p:ph type="sldNum" sz="quarter" idx="12"/>
          </p:nvPr>
        </p:nvSpPr>
        <p:spPr/>
        <p:txBody>
          <a:bodyPr/>
          <a:lstStyle/>
          <a:p>
            <a:fld id="{3E2C805A-53F6-E646-A211-CDCC79B0086A}" type="slidenum">
              <a:rPr lang="en-US" smtClean="0"/>
              <a:t>3</a:t>
            </a:fld>
            <a:endParaRPr lang="en-US"/>
          </a:p>
        </p:txBody>
      </p:sp>
    </p:spTree>
    <p:extLst>
      <p:ext uri="{BB962C8B-B14F-4D97-AF65-F5344CB8AC3E}">
        <p14:creationId xmlns:p14="http://schemas.microsoft.com/office/powerpoint/2010/main" val="13223090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399" y="895130"/>
            <a:ext cx="7591698" cy="1455366"/>
          </a:xfrm>
        </p:spPr>
        <p:txBody>
          <a:bodyPr>
            <a:normAutofit/>
          </a:bodyPr>
          <a:lstStyle/>
          <a:p>
            <a:pPr marL="0" indent="0">
              <a:buNone/>
            </a:pPr>
            <a:r>
              <a:rPr lang="en-US" sz="2400" dirty="0">
                <a:latin typeface="Times New Roman" charset="0"/>
                <a:ea typeface="Times New Roman" charset="0"/>
                <a:cs typeface="Times New Roman" charset="0"/>
              </a:rPr>
              <a:t> Staphylococcal nuclease (</a:t>
            </a:r>
            <a:r>
              <a:rPr lang="en-US" sz="2400" dirty="0" err="1">
                <a:latin typeface="Times New Roman" charset="0"/>
                <a:ea typeface="Times New Roman" charset="0"/>
                <a:cs typeface="Times New Roman" charset="0"/>
              </a:rPr>
              <a:t>pdbID</a:t>
            </a:r>
            <a:r>
              <a:rPr lang="en-US" sz="2400" dirty="0">
                <a:latin typeface="Times New Roman" charset="0"/>
                <a:ea typeface="Times New Roman" charset="0"/>
                <a:cs typeface="Times New Roman" charset="0"/>
              </a:rPr>
              <a:t> 1stn</a:t>
            </a:r>
            <a:r>
              <a:rPr lang="en-US" sz="2400" dirty="0" smtClean="0">
                <a:latin typeface="Times New Roman" charset="0"/>
                <a:ea typeface="Times New Roman" charset="0"/>
                <a:cs typeface="Times New Roman" charset="0"/>
              </a:rPr>
              <a:t>)</a:t>
            </a:r>
          </a:p>
          <a:p>
            <a:pPr marL="0" indent="0">
              <a:buNone/>
            </a:pPr>
            <a:r>
              <a:rPr lang="en-US" sz="2400" dirty="0" smtClean="0">
                <a:latin typeface="Times New Roman" charset="0"/>
                <a:ea typeface="Times New Roman" charset="0"/>
                <a:cs typeface="Times New Roman" charset="0"/>
              </a:rPr>
              <a:t>(</a:t>
            </a:r>
            <a:r>
              <a:rPr lang="en-US" sz="2400" b="1" dirty="0">
                <a:latin typeface="Times New Roman" charset="0"/>
                <a:ea typeface="Times New Roman" charset="0"/>
                <a:cs typeface="Times New Roman" charset="0"/>
              </a:rPr>
              <a:t>≈ </a:t>
            </a:r>
            <a:r>
              <a:rPr lang="en-US" sz="2400" dirty="0" smtClean="0">
                <a:latin typeface="Times New Roman" charset="0"/>
                <a:ea typeface="Times New Roman" charset="0"/>
                <a:cs typeface="Times New Roman" charset="0"/>
              </a:rPr>
              <a:t>1000 atoms, several diffuse scattering datasets available)</a:t>
            </a:r>
            <a:endParaRPr lang="en-US" sz="2400" dirty="0"/>
          </a:p>
        </p:txBody>
      </p:sp>
      <p:sp>
        <p:nvSpPr>
          <p:cNvPr id="4" name="Date Placeholder 3"/>
          <p:cNvSpPr>
            <a:spLocks noGrp="1"/>
          </p:cNvSpPr>
          <p:nvPr>
            <p:ph type="dt" sz="half" idx="10"/>
          </p:nvPr>
        </p:nvSpPr>
        <p:spPr/>
        <p:txBody>
          <a:bodyPr/>
          <a:lstStyle/>
          <a:p>
            <a:r>
              <a:rPr lang="it-IT" smtClean="0"/>
              <a:t>04/04/18</a:t>
            </a:r>
            <a:endParaRPr lang="en-US"/>
          </a:p>
        </p:txBody>
      </p:sp>
      <p:sp>
        <p:nvSpPr>
          <p:cNvPr id="5" name="Slide Number Placeholder 4"/>
          <p:cNvSpPr>
            <a:spLocks noGrp="1"/>
          </p:cNvSpPr>
          <p:nvPr>
            <p:ph type="sldNum" sz="quarter" idx="12"/>
          </p:nvPr>
        </p:nvSpPr>
        <p:spPr/>
        <p:txBody>
          <a:bodyPr/>
          <a:lstStyle/>
          <a:p>
            <a:fld id="{3E2C805A-53F6-E646-A211-CDCC79B0086A}" type="slidenum">
              <a:rPr lang="en-US" smtClean="0"/>
              <a:t>39</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1071" t="4740" r="33669" b="8890"/>
          <a:stretch/>
        </p:blipFill>
        <p:spPr>
          <a:xfrm rot="863888">
            <a:off x="8040982" y="501103"/>
            <a:ext cx="2579339" cy="3405872"/>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8247" r="26266" b="12504"/>
          <a:stretch/>
        </p:blipFill>
        <p:spPr>
          <a:xfrm>
            <a:off x="546067" y="2906076"/>
            <a:ext cx="3327465" cy="3450274"/>
          </a:xfrm>
          <a:prstGeom prst="rect">
            <a:avLst/>
          </a:prstGeom>
        </p:spPr>
      </p:pic>
      <p:cxnSp>
        <p:nvCxnSpPr>
          <p:cNvPr id="8" name="Connettore 1 8"/>
          <p:cNvCxnSpPr/>
          <p:nvPr/>
        </p:nvCxnSpPr>
        <p:spPr>
          <a:xfrm>
            <a:off x="1796111" y="66128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ttangolo 5"/>
          <p:cNvSpPr/>
          <p:nvPr/>
        </p:nvSpPr>
        <p:spPr>
          <a:xfrm>
            <a:off x="0" y="3607"/>
            <a:ext cx="12178390" cy="523210"/>
          </a:xfrm>
          <a:prstGeom prst="rect">
            <a:avLst/>
          </a:prstGeom>
        </p:spPr>
        <p:txBody>
          <a:bodyPr wrap="square" lIns="91431" tIns="45715" rIns="91431" bIns="45715">
            <a:spAutoFit/>
          </a:bodyPr>
          <a:lstStyle/>
          <a:p>
            <a:pPr algn="ctr">
              <a:defRPr/>
            </a:pPr>
            <a:r>
              <a:rPr lang="en-US" sz="2800" b="1" dirty="0" smtClean="0">
                <a:latin typeface="Times New Roman" charset="0"/>
                <a:ea typeface="Times New Roman" charset="0"/>
                <a:cs typeface="Times New Roman" charset="0"/>
              </a:rPr>
              <a:t>Work in progress</a:t>
            </a:r>
            <a:r>
              <a:rPr lang="is-IS" sz="2800" b="1" dirty="0" smtClean="0">
                <a:latin typeface="Times New Roman" charset="0"/>
                <a:ea typeface="Times New Roman" charset="0"/>
                <a:cs typeface="Times New Roman" charset="0"/>
              </a:rPr>
              <a:t>…</a:t>
            </a:r>
            <a:endParaRPr lang="en-US" sz="2700" b="1" dirty="0">
              <a:latin typeface="Times New Roman" charset="0"/>
              <a:ea typeface="Times New Roman" charset="0"/>
              <a:cs typeface="Times New Roman" charset="0"/>
            </a:endParaRPr>
          </a:p>
        </p:txBody>
      </p:sp>
      <p:sp>
        <p:nvSpPr>
          <p:cNvPr id="11" name="TextBox 10"/>
          <p:cNvSpPr txBox="1"/>
          <p:nvPr/>
        </p:nvSpPr>
        <p:spPr>
          <a:xfrm>
            <a:off x="4073237" y="4745595"/>
            <a:ext cx="7606390" cy="1200329"/>
          </a:xfrm>
          <a:prstGeom prst="rect">
            <a:avLst/>
          </a:prstGeom>
          <a:noFill/>
        </p:spPr>
        <p:txBody>
          <a:bodyPr wrap="square" rtlCol="0">
            <a:spAutoFit/>
          </a:bodyPr>
          <a:lstStyle/>
          <a:p>
            <a:r>
              <a:rPr lang="en-US" sz="2400" dirty="0">
                <a:latin typeface="Times New Roman" charset="0"/>
                <a:ea typeface="Times New Roman" charset="0"/>
                <a:cs typeface="Times New Roman" charset="0"/>
              </a:rPr>
              <a:t>Human Aquaporin 2 (</a:t>
            </a:r>
            <a:r>
              <a:rPr lang="en-US" sz="2400" dirty="0" err="1">
                <a:latin typeface="Times New Roman" charset="0"/>
                <a:ea typeface="Times New Roman" charset="0"/>
                <a:cs typeface="Times New Roman" charset="0"/>
              </a:rPr>
              <a:t>pdbID</a:t>
            </a:r>
            <a:r>
              <a:rPr lang="en-US" sz="2400" dirty="0">
                <a:latin typeface="Times New Roman" charset="0"/>
                <a:ea typeface="Times New Roman" charset="0"/>
                <a:cs typeface="Times New Roman" charset="0"/>
              </a:rPr>
              <a:t> 4nef</a:t>
            </a:r>
            <a:r>
              <a:rPr lang="en-US" sz="2400" dirty="0" smtClean="0">
                <a:latin typeface="Times New Roman" charset="0"/>
                <a:ea typeface="Times New Roman" charset="0"/>
                <a:cs typeface="Times New Roman" charset="0"/>
              </a:rPr>
              <a:t>)</a:t>
            </a:r>
          </a:p>
          <a:p>
            <a:r>
              <a:rPr lang="en-US" sz="2400" dirty="0" smtClean="0">
                <a:latin typeface="Times New Roman" charset="0"/>
                <a:ea typeface="Times New Roman" charset="0"/>
                <a:cs typeface="Times New Roman" charset="0"/>
              </a:rPr>
              <a:t>(large protein complex, </a:t>
            </a:r>
            <a:r>
              <a:rPr lang="en-US" sz="2400" dirty="0">
                <a:latin typeface="Times New Roman" charset="0"/>
                <a:ea typeface="Times New Roman" charset="0"/>
                <a:cs typeface="Times New Roman" charset="0"/>
              </a:rPr>
              <a:t>≈ </a:t>
            </a:r>
            <a:r>
              <a:rPr lang="en-US" sz="2400" dirty="0" smtClean="0">
                <a:latin typeface="Times New Roman" charset="0"/>
                <a:ea typeface="Times New Roman" charset="0"/>
                <a:cs typeface="Times New Roman" charset="0"/>
              </a:rPr>
              <a:t>7000 atoms + surfactants,</a:t>
            </a:r>
          </a:p>
          <a:p>
            <a:r>
              <a:rPr lang="en-US" sz="2400" dirty="0">
                <a:latin typeface="Times New Roman" charset="0"/>
                <a:ea typeface="Times New Roman" charset="0"/>
                <a:cs typeface="Times New Roman" charset="0"/>
              </a:rPr>
              <a:t>d</a:t>
            </a:r>
            <a:r>
              <a:rPr lang="en-US" sz="2400" dirty="0" smtClean="0">
                <a:latin typeface="Times New Roman" charset="0"/>
                <a:ea typeface="Times New Roman" charset="0"/>
                <a:cs typeface="Times New Roman" charset="0"/>
              </a:rPr>
              <a:t>iffuse scattering data available)</a:t>
            </a:r>
            <a:endParaRPr lang="en-US" sz="2400" dirty="0">
              <a:latin typeface="Times New Roman" charset="0"/>
              <a:ea typeface="Times New Roman" charset="0"/>
              <a:cs typeface="Times New Roman" charset="0"/>
            </a:endParaRPr>
          </a:p>
        </p:txBody>
      </p:sp>
      <p:sp>
        <p:nvSpPr>
          <p:cNvPr id="2" name="Rectangle 1"/>
          <p:cNvSpPr/>
          <p:nvPr/>
        </p:nvSpPr>
        <p:spPr>
          <a:xfrm>
            <a:off x="1281248" y="1691144"/>
            <a:ext cx="6096000" cy="338554"/>
          </a:xfrm>
          <a:prstGeom prst="rect">
            <a:avLst/>
          </a:prstGeom>
        </p:spPr>
        <p:txBody>
          <a:bodyPr>
            <a:spAutoFit/>
          </a:bodyPr>
          <a:lstStyle/>
          <a:p>
            <a:r>
              <a:rPr lang="en-US" sz="1600" dirty="0">
                <a:solidFill>
                  <a:srgbClr val="222222"/>
                </a:solidFill>
                <a:latin typeface="Times New Roman" charset="0"/>
                <a:ea typeface="Times New Roman" charset="0"/>
                <a:cs typeface="Times New Roman" charset="0"/>
              </a:rPr>
              <a:t>Hynes, </a:t>
            </a:r>
            <a:r>
              <a:rPr lang="en-US" sz="1600" i="1" dirty="0" smtClean="0">
                <a:solidFill>
                  <a:srgbClr val="222222"/>
                </a:solidFill>
                <a:latin typeface="Times New Roman" charset="0"/>
                <a:ea typeface="Times New Roman" charset="0"/>
                <a:cs typeface="Times New Roman" charset="0"/>
              </a:rPr>
              <a:t>et al.</a:t>
            </a:r>
            <a:r>
              <a:rPr lang="en-US" sz="1600" dirty="0" smtClean="0">
                <a:solidFill>
                  <a:srgbClr val="222222"/>
                </a:solidFill>
                <a:latin typeface="Times New Roman" charset="0"/>
                <a:ea typeface="Times New Roman" charset="0"/>
                <a:cs typeface="Times New Roman" charset="0"/>
              </a:rPr>
              <a:t>, </a:t>
            </a:r>
            <a:r>
              <a:rPr lang="en-US" sz="1600" i="1" dirty="0" smtClean="0">
                <a:solidFill>
                  <a:srgbClr val="222222"/>
                </a:solidFill>
                <a:latin typeface="Times New Roman" charset="0"/>
                <a:ea typeface="Times New Roman" charset="0"/>
                <a:cs typeface="Times New Roman" charset="0"/>
              </a:rPr>
              <a:t>Proteins</a:t>
            </a:r>
            <a:r>
              <a:rPr lang="en-US" sz="1600" i="1" dirty="0">
                <a:solidFill>
                  <a:srgbClr val="222222"/>
                </a:solidFill>
                <a:latin typeface="Times New Roman" charset="0"/>
                <a:ea typeface="Times New Roman" charset="0"/>
                <a:cs typeface="Times New Roman" charset="0"/>
              </a:rPr>
              <a:t>: </a:t>
            </a:r>
            <a:r>
              <a:rPr lang="en-US" sz="1600" i="1" dirty="0" err="1" smtClean="0">
                <a:solidFill>
                  <a:srgbClr val="222222"/>
                </a:solidFill>
                <a:latin typeface="Times New Roman" charset="0"/>
                <a:ea typeface="Times New Roman" charset="0"/>
                <a:cs typeface="Times New Roman" charset="0"/>
              </a:rPr>
              <a:t>Struct</a:t>
            </a:r>
            <a:r>
              <a:rPr lang="en-US" sz="1600" i="1" dirty="0" smtClean="0">
                <a:solidFill>
                  <a:srgbClr val="222222"/>
                </a:solidFill>
                <a:latin typeface="Times New Roman" charset="0"/>
                <a:ea typeface="Times New Roman" charset="0"/>
                <a:cs typeface="Times New Roman" charset="0"/>
              </a:rPr>
              <a:t>, </a:t>
            </a:r>
            <a:r>
              <a:rPr lang="en-US" sz="1600" i="1" dirty="0" err="1" smtClean="0">
                <a:solidFill>
                  <a:srgbClr val="222222"/>
                </a:solidFill>
                <a:latin typeface="Times New Roman" charset="0"/>
                <a:ea typeface="Times New Roman" charset="0"/>
                <a:cs typeface="Times New Roman" charset="0"/>
              </a:rPr>
              <a:t>Funct</a:t>
            </a:r>
            <a:r>
              <a:rPr lang="en-US" sz="1600" i="1" dirty="0" smtClean="0">
                <a:solidFill>
                  <a:srgbClr val="222222"/>
                </a:solidFill>
                <a:latin typeface="Times New Roman" charset="0"/>
                <a:ea typeface="Times New Roman" charset="0"/>
                <a:cs typeface="Times New Roman" charset="0"/>
              </a:rPr>
              <a:t>, </a:t>
            </a:r>
            <a:r>
              <a:rPr lang="en-US" sz="1600" i="1" dirty="0">
                <a:solidFill>
                  <a:srgbClr val="222222"/>
                </a:solidFill>
                <a:latin typeface="Times New Roman" charset="0"/>
                <a:ea typeface="Times New Roman" charset="0"/>
                <a:cs typeface="Times New Roman" charset="0"/>
              </a:rPr>
              <a:t>and </a:t>
            </a:r>
            <a:r>
              <a:rPr lang="en-US" sz="1600" i="1" dirty="0" smtClean="0">
                <a:solidFill>
                  <a:srgbClr val="222222"/>
                </a:solidFill>
                <a:latin typeface="Times New Roman" charset="0"/>
                <a:ea typeface="Times New Roman" charset="0"/>
                <a:cs typeface="Times New Roman" charset="0"/>
              </a:rPr>
              <a:t>Bioinformatics</a:t>
            </a:r>
            <a:r>
              <a:rPr lang="en-US" sz="1600" dirty="0" smtClean="0">
                <a:solidFill>
                  <a:srgbClr val="222222"/>
                </a:solidFill>
                <a:latin typeface="Times New Roman" charset="0"/>
                <a:ea typeface="Times New Roman" charset="0"/>
                <a:cs typeface="Times New Roman" charset="0"/>
              </a:rPr>
              <a:t> </a:t>
            </a:r>
            <a:r>
              <a:rPr lang="en-US" sz="1600" dirty="0">
                <a:solidFill>
                  <a:srgbClr val="222222"/>
                </a:solidFill>
                <a:latin typeface="Times New Roman" charset="0"/>
                <a:ea typeface="Times New Roman" charset="0"/>
                <a:cs typeface="Times New Roman" charset="0"/>
              </a:rPr>
              <a:t>(1991</a:t>
            </a:r>
            <a:r>
              <a:rPr lang="en-US" sz="1600" dirty="0" smtClean="0">
                <a:solidFill>
                  <a:srgbClr val="222222"/>
                </a:solidFill>
                <a:latin typeface="Times New Roman" charset="0"/>
                <a:ea typeface="Times New Roman" charset="0"/>
                <a:cs typeface="Times New Roman" charset="0"/>
              </a:rPr>
              <a:t>)</a:t>
            </a:r>
            <a:endParaRPr lang="en-US" sz="1600" dirty="0">
              <a:latin typeface="Times New Roman" charset="0"/>
              <a:ea typeface="Times New Roman" charset="0"/>
              <a:cs typeface="Times New Roman" charset="0"/>
            </a:endParaRPr>
          </a:p>
        </p:txBody>
      </p:sp>
      <p:sp>
        <p:nvSpPr>
          <p:cNvPr id="10" name="Rectangle 9"/>
          <p:cNvSpPr/>
          <p:nvPr/>
        </p:nvSpPr>
        <p:spPr>
          <a:xfrm>
            <a:off x="4828432" y="5909922"/>
            <a:ext cx="6096000" cy="338554"/>
          </a:xfrm>
          <a:prstGeom prst="rect">
            <a:avLst/>
          </a:prstGeom>
        </p:spPr>
        <p:txBody>
          <a:bodyPr>
            <a:spAutoFit/>
          </a:bodyPr>
          <a:lstStyle/>
          <a:p>
            <a:r>
              <a:rPr lang="en-US" sz="1600" dirty="0" err="1" smtClean="0">
                <a:solidFill>
                  <a:srgbClr val="222222"/>
                </a:solidFill>
                <a:latin typeface="Times New Roman" charset="0"/>
                <a:ea typeface="Times New Roman" charset="0"/>
                <a:cs typeface="Times New Roman" charset="0"/>
              </a:rPr>
              <a:t>Horsefield</a:t>
            </a:r>
            <a:r>
              <a:rPr lang="en-US" sz="1600" dirty="0" smtClean="0">
                <a:solidFill>
                  <a:srgbClr val="222222"/>
                </a:solidFill>
                <a:latin typeface="Times New Roman" charset="0"/>
                <a:ea typeface="Times New Roman" charset="0"/>
                <a:cs typeface="Times New Roman" charset="0"/>
              </a:rPr>
              <a:t>, </a:t>
            </a:r>
            <a:r>
              <a:rPr lang="en-US" sz="1600" i="1" dirty="0" smtClean="0">
                <a:solidFill>
                  <a:srgbClr val="222222"/>
                </a:solidFill>
                <a:latin typeface="Times New Roman" charset="0"/>
                <a:ea typeface="Times New Roman" charset="0"/>
                <a:cs typeface="Times New Roman" charset="0"/>
              </a:rPr>
              <a:t>et </a:t>
            </a:r>
            <a:r>
              <a:rPr lang="en-US" sz="1600" i="1" dirty="0">
                <a:solidFill>
                  <a:srgbClr val="222222"/>
                </a:solidFill>
                <a:latin typeface="Times New Roman" charset="0"/>
                <a:ea typeface="Times New Roman" charset="0"/>
                <a:cs typeface="Times New Roman" charset="0"/>
              </a:rPr>
              <a:t>al</a:t>
            </a:r>
            <a:r>
              <a:rPr lang="en-US" sz="1600" dirty="0" smtClean="0">
                <a:solidFill>
                  <a:srgbClr val="222222"/>
                </a:solidFill>
                <a:latin typeface="Times New Roman" charset="0"/>
                <a:ea typeface="Times New Roman" charset="0"/>
                <a:cs typeface="Times New Roman" charset="0"/>
              </a:rPr>
              <a:t>., </a:t>
            </a:r>
            <a:r>
              <a:rPr lang="en-US" sz="1600" i="1" dirty="0" smtClean="0">
                <a:solidFill>
                  <a:srgbClr val="222222"/>
                </a:solidFill>
                <a:latin typeface="Times New Roman" charset="0"/>
                <a:ea typeface="Times New Roman" charset="0"/>
                <a:cs typeface="Times New Roman" charset="0"/>
              </a:rPr>
              <a:t>PNAS </a:t>
            </a:r>
            <a:r>
              <a:rPr lang="en-US" sz="1600" dirty="0" smtClean="0">
                <a:solidFill>
                  <a:srgbClr val="222222"/>
                </a:solidFill>
                <a:latin typeface="Times New Roman" charset="0"/>
                <a:ea typeface="Times New Roman" charset="0"/>
                <a:cs typeface="Times New Roman" charset="0"/>
              </a:rPr>
              <a:t>(2008)</a:t>
            </a:r>
            <a:endParaRPr lang="en-US" sz="1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029241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4590" y="1944887"/>
            <a:ext cx="11062609" cy="4351338"/>
          </a:xfrm>
        </p:spPr>
        <p:txBody>
          <a:bodyPr>
            <a:normAutofit/>
          </a:bodyPr>
          <a:lstStyle/>
          <a:p>
            <a:r>
              <a:rPr lang="en-US" dirty="0" smtClean="0">
                <a:latin typeface="Times New Roman" charset="0"/>
                <a:ea typeface="Times New Roman" charset="0"/>
                <a:cs typeface="Times New Roman" charset="0"/>
              </a:rPr>
              <a:t>We are able to perform CG-MD simulations of nanocrystals</a:t>
            </a:r>
          </a:p>
          <a:p>
            <a:endParaRPr lang="en-US" dirty="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We set up a protocol to reproduce diffuse scattering patterns from CG-MD configurations</a:t>
            </a:r>
          </a:p>
          <a:p>
            <a:endParaRPr lang="en-US" dirty="0" smtClean="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We are able to quantify collective atomic motions in protein crystals</a:t>
            </a:r>
            <a:endParaRPr lang="en-US" dirty="0">
              <a:latin typeface="Times New Roman" charset="0"/>
              <a:ea typeface="Times New Roman" charset="0"/>
              <a:cs typeface="Times New Roman" charset="0"/>
            </a:endParaRPr>
          </a:p>
          <a:p>
            <a:endParaRPr lang="en-US" dirty="0" smtClean="0"/>
          </a:p>
          <a:p>
            <a:endParaRPr lang="en-US" dirty="0"/>
          </a:p>
        </p:txBody>
      </p:sp>
      <p:cxnSp>
        <p:nvCxnSpPr>
          <p:cNvPr id="4"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ttangolo 5"/>
          <p:cNvSpPr/>
          <p:nvPr/>
        </p:nvSpPr>
        <p:spPr>
          <a:xfrm>
            <a:off x="0" y="3607"/>
            <a:ext cx="12178390" cy="523210"/>
          </a:xfrm>
          <a:prstGeom prst="rect">
            <a:avLst/>
          </a:prstGeom>
        </p:spPr>
        <p:txBody>
          <a:bodyPr wrap="square" lIns="91431" tIns="45715" rIns="91431" bIns="45715">
            <a:spAutoFit/>
          </a:bodyPr>
          <a:lstStyle/>
          <a:p>
            <a:pPr algn="ctr">
              <a:defRPr/>
            </a:pPr>
            <a:r>
              <a:rPr lang="en-US" sz="2800" b="1" dirty="0" smtClean="0"/>
              <a:t>Conclusion</a:t>
            </a:r>
            <a:endParaRPr lang="en-US" sz="2700" b="1" dirty="0">
              <a:latin typeface="Times New Roman" charset="0"/>
              <a:ea typeface="Times New Roman" charset="0"/>
              <a:cs typeface="Times New Roman" charset="0"/>
            </a:endParaRPr>
          </a:p>
        </p:txBody>
      </p:sp>
      <p:sp>
        <p:nvSpPr>
          <p:cNvPr id="6" name="Date Placeholder 5"/>
          <p:cNvSpPr>
            <a:spLocks noGrp="1"/>
          </p:cNvSpPr>
          <p:nvPr>
            <p:ph type="dt" sz="half" idx="10"/>
          </p:nvPr>
        </p:nvSpPr>
        <p:spPr/>
        <p:txBody>
          <a:bodyPr/>
          <a:lstStyle/>
          <a:p>
            <a:r>
              <a:rPr lang="it-IT" smtClean="0"/>
              <a:t>04/04/18</a:t>
            </a:r>
            <a:endParaRPr lang="en-US"/>
          </a:p>
        </p:txBody>
      </p:sp>
      <p:sp>
        <p:nvSpPr>
          <p:cNvPr id="7" name="Slide Number Placeholder 6"/>
          <p:cNvSpPr>
            <a:spLocks noGrp="1"/>
          </p:cNvSpPr>
          <p:nvPr>
            <p:ph type="sldNum" sz="quarter" idx="12"/>
          </p:nvPr>
        </p:nvSpPr>
        <p:spPr/>
        <p:txBody>
          <a:bodyPr/>
          <a:lstStyle/>
          <a:p>
            <a:fld id="{3E2C805A-53F6-E646-A211-CDCC79B0086A}" type="slidenum">
              <a:rPr lang="en-US" smtClean="0"/>
              <a:t>40</a:t>
            </a:fld>
            <a:endParaRPr lang="en-US"/>
          </a:p>
        </p:txBody>
      </p:sp>
    </p:spTree>
    <p:extLst>
      <p:ext uri="{BB962C8B-B14F-4D97-AF65-F5344CB8AC3E}">
        <p14:creationId xmlns:p14="http://schemas.microsoft.com/office/powerpoint/2010/main" val="19432972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4102" r="8096" b="16423"/>
          <a:stretch/>
        </p:blipFill>
        <p:spPr>
          <a:xfrm>
            <a:off x="621771" y="1719891"/>
            <a:ext cx="5003800" cy="4031456"/>
          </a:xfrm>
        </p:spPr>
      </p:pic>
      <p:sp>
        <p:nvSpPr>
          <p:cNvPr id="6" name="Text Box 8"/>
          <p:cNvSpPr txBox="1">
            <a:spLocks noChangeArrowheads="1"/>
          </p:cNvSpPr>
          <p:nvPr/>
        </p:nvSpPr>
        <p:spPr bwMode="auto">
          <a:xfrm>
            <a:off x="304802" y="826622"/>
            <a:ext cx="5637743" cy="4785926"/>
          </a:xfrm>
          <a:prstGeom prst="rect">
            <a:avLst/>
          </a:prstGeom>
          <a:noFill/>
          <a:ln w="19050">
            <a:noFill/>
            <a:miter lim="800000"/>
            <a:headEnd/>
            <a:tailEnd/>
          </a:ln>
          <a:effectLst/>
        </p:spPr>
        <p:txBody>
          <a:bodyPr wrap="square">
            <a:spAutoFit/>
          </a:bodyPr>
          <a:lstStyle/>
          <a:p>
            <a:pPr algn="ctr">
              <a:spcBef>
                <a:spcPts val="600"/>
              </a:spcBef>
            </a:pPr>
            <a:r>
              <a:rPr lang="en-US" sz="2400" b="1" dirty="0">
                <a:solidFill>
                  <a:srgbClr val="1010F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Biophysics Group in Tor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Vergata</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spcBef>
                <a:spcPts val="600"/>
              </a:spcBef>
            </a:pPr>
            <a:r>
              <a:rPr lang="en-US" sz="2400" b="1" dirty="0">
                <a:latin typeface="Times New Roman" panose="02020603050405020304" pitchFamily="18" charset="0"/>
                <a:cs typeface="Times New Roman" panose="02020603050405020304" pitchFamily="18" charset="0"/>
              </a:rPr>
              <a:t>http://biophys.roma2.infn.it</a:t>
            </a:r>
          </a:p>
          <a:p>
            <a:pPr algn="ctr">
              <a:spcBef>
                <a:spcPct val="50000"/>
              </a:spcBef>
            </a:pPr>
            <a:endParaRPr lang="en-US" sz="2400" b="1" dirty="0">
              <a:solidFill>
                <a:schemeClr val="accent1">
                  <a:lumMod val="20000"/>
                  <a:lumOff val="80000"/>
                </a:schemeClr>
              </a:solidFill>
            </a:endParaRPr>
          </a:p>
          <a:p>
            <a:pPr algn="ctr">
              <a:spcBef>
                <a:spcPct val="50000"/>
              </a:spcBef>
            </a:pPr>
            <a:endParaRPr lang="en-US" sz="2400" b="1" dirty="0">
              <a:solidFill>
                <a:schemeClr val="accent1">
                  <a:lumMod val="20000"/>
                  <a:lumOff val="80000"/>
                </a:schemeClr>
              </a:solidFill>
            </a:endParaRPr>
          </a:p>
          <a:p>
            <a:pPr algn="ctr">
              <a:spcBef>
                <a:spcPct val="50000"/>
              </a:spcBef>
            </a:pPr>
            <a:endParaRPr lang="en-US" sz="2400" b="1" dirty="0">
              <a:solidFill>
                <a:schemeClr val="accent1">
                  <a:lumMod val="20000"/>
                  <a:lumOff val="80000"/>
                </a:schemeClr>
              </a:solidFill>
            </a:endParaRPr>
          </a:p>
          <a:p>
            <a:pPr algn="ctr">
              <a:spcBef>
                <a:spcPct val="50000"/>
              </a:spcBef>
            </a:pPr>
            <a:endParaRPr lang="en-US" sz="2400" b="1" dirty="0">
              <a:solidFill>
                <a:schemeClr val="accent1">
                  <a:lumMod val="20000"/>
                  <a:lumOff val="80000"/>
                </a:schemeClr>
              </a:solidFill>
            </a:endParaRPr>
          </a:p>
          <a:p>
            <a:pPr algn="ctr">
              <a:spcBef>
                <a:spcPct val="50000"/>
              </a:spcBef>
            </a:pPr>
            <a:r>
              <a:rPr lang="en-US" sz="2400" b="1" dirty="0">
                <a:solidFill>
                  <a:schemeClr val="accent1">
                    <a:lumMod val="20000"/>
                    <a:lumOff val="80000"/>
                  </a:schemeClr>
                </a:solidFill>
              </a:rPr>
              <a:t>           </a:t>
            </a:r>
          </a:p>
          <a:p>
            <a:pPr algn="ctr">
              <a:spcBef>
                <a:spcPct val="50000"/>
              </a:spcBef>
            </a:pPr>
            <a:endParaRPr lang="en-US" sz="2400" b="1" dirty="0">
              <a:solidFill>
                <a:schemeClr val="accent1">
                  <a:lumMod val="20000"/>
                  <a:lumOff val="80000"/>
                </a:schemeClr>
              </a:solidFill>
            </a:endParaRPr>
          </a:p>
          <a:p>
            <a:pPr algn="ctr">
              <a:spcBef>
                <a:spcPct val="50000"/>
              </a:spcBef>
            </a:pPr>
            <a:r>
              <a:rPr lang="en-US" sz="2400" b="1" dirty="0">
                <a:solidFill>
                  <a:schemeClr val="accent1">
                    <a:lumMod val="20000"/>
                    <a:lumOff val="80000"/>
                  </a:schemeClr>
                </a:solidFill>
              </a:rPr>
              <a:t>            </a:t>
            </a:r>
          </a:p>
        </p:txBody>
      </p:sp>
      <p:sp>
        <p:nvSpPr>
          <p:cNvPr id="10" name="CasellaDiTesto 9"/>
          <p:cNvSpPr txBox="1"/>
          <p:nvPr/>
        </p:nvSpPr>
        <p:spPr>
          <a:xfrm>
            <a:off x="1307571" y="5852227"/>
            <a:ext cx="3632200" cy="508088"/>
          </a:xfrm>
          <a:prstGeom prst="rect">
            <a:avLst/>
          </a:prstGeom>
          <a:noFill/>
        </p:spPr>
        <p:txBody>
          <a:bodyPr wrap="square" rtlCol="0">
            <a:spAutoFit/>
          </a:bodyPr>
          <a:lstStyle/>
          <a:p>
            <a:pPr algn="ctr"/>
            <a:r>
              <a:rPr lang="en-US" sz="1351" dirty="0">
                <a:latin typeface="Times New Roman" panose="02020603050405020304" pitchFamily="18" charset="0"/>
                <a:cs typeface="Times New Roman" panose="02020603050405020304" pitchFamily="18" charset="0"/>
              </a:rPr>
              <a:t>S </a:t>
            </a:r>
            <a:r>
              <a:rPr lang="en-US" sz="1351" dirty="0" err="1">
                <a:latin typeface="Times New Roman" panose="02020603050405020304" pitchFamily="18" charset="0"/>
                <a:cs typeface="Times New Roman" panose="02020603050405020304" pitchFamily="18" charset="0"/>
              </a:rPr>
              <a:t>Morante</a:t>
            </a:r>
            <a:r>
              <a:rPr lang="en-US" sz="1351" dirty="0">
                <a:latin typeface="Times New Roman" panose="02020603050405020304" pitchFamily="18" charset="0"/>
                <a:cs typeface="Times New Roman" panose="02020603050405020304" pitchFamily="18" charset="0"/>
              </a:rPr>
              <a:t>, G C Rossi, V </a:t>
            </a:r>
            <a:r>
              <a:rPr lang="en-US" sz="1351" dirty="0" err="1">
                <a:latin typeface="Times New Roman" panose="02020603050405020304" pitchFamily="18" charset="0"/>
                <a:cs typeface="Times New Roman" panose="02020603050405020304" pitchFamily="18" charset="0"/>
              </a:rPr>
              <a:t>Minicozzi</a:t>
            </a:r>
            <a:r>
              <a:rPr lang="en-US" sz="1351" dirty="0">
                <a:latin typeface="Times New Roman" panose="02020603050405020304" pitchFamily="18" charset="0"/>
                <a:cs typeface="Times New Roman" panose="02020603050405020304" pitchFamily="18" charset="0"/>
              </a:rPr>
              <a:t>, F </a:t>
            </a:r>
            <a:r>
              <a:rPr lang="en-US" sz="1351" dirty="0" err="1">
                <a:latin typeface="Times New Roman" panose="02020603050405020304" pitchFamily="18" charset="0"/>
                <a:cs typeface="Times New Roman" panose="02020603050405020304" pitchFamily="18" charset="0"/>
              </a:rPr>
              <a:t>Stellato</a:t>
            </a:r>
            <a:r>
              <a:rPr lang="en-US" sz="1351" dirty="0">
                <a:latin typeface="Times New Roman" panose="02020603050405020304" pitchFamily="18" charset="0"/>
                <a:cs typeface="Times New Roman" panose="02020603050405020304" pitchFamily="18" charset="0"/>
              </a:rPr>
              <a:t>, </a:t>
            </a:r>
            <a:endParaRPr lang="en-US" sz="1351" dirty="0" smtClean="0">
              <a:latin typeface="Times New Roman" panose="02020603050405020304" pitchFamily="18" charset="0"/>
              <a:cs typeface="Times New Roman" panose="02020603050405020304" pitchFamily="18" charset="0"/>
            </a:endParaRPr>
          </a:p>
          <a:p>
            <a:pPr algn="ctr"/>
            <a:r>
              <a:rPr lang="en-US" sz="1351" dirty="0" smtClean="0">
                <a:latin typeface="Times New Roman" panose="02020603050405020304" pitchFamily="18" charset="0"/>
                <a:cs typeface="Times New Roman" panose="02020603050405020304" pitchFamily="18" charset="0"/>
              </a:rPr>
              <a:t>E </a:t>
            </a:r>
            <a:r>
              <a:rPr lang="en-US" sz="1351" dirty="0">
                <a:latin typeface="Times New Roman" panose="02020603050405020304" pitchFamily="18" charset="0"/>
                <a:cs typeface="Times New Roman" panose="02020603050405020304" pitchFamily="18" charset="0"/>
              </a:rPr>
              <a:t>De </a:t>
            </a:r>
            <a:r>
              <a:rPr lang="en-US" sz="1351" dirty="0" err="1">
                <a:latin typeface="Times New Roman" panose="02020603050405020304" pitchFamily="18" charset="0"/>
                <a:cs typeface="Times New Roman" panose="02020603050405020304" pitchFamily="18" charset="0"/>
              </a:rPr>
              <a:t>Santis</a:t>
            </a:r>
            <a:r>
              <a:rPr lang="en-US" sz="1351" dirty="0">
                <a:latin typeface="Times New Roman" panose="02020603050405020304" pitchFamily="18" charset="0"/>
                <a:cs typeface="Times New Roman" panose="02020603050405020304" pitchFamily="18" charset="0"/>
              </a:rPr>
              <a:t>, A </a:t>
            </a:r>
            <a:r>
              <a:rPr lang="en-US" sz="1351" dirty="0" err="1">
                <a:latin typeface="Times New Roman" panose="02020603050405020304" pitchFamily="18" charset="0"/>
                <a:cs typeface="Times New Roman" panose="02020603050405020304" pitchFamily="18" charset="0"/>
              </a:rPr>
              <a:t>Dhar</a:t>
            </a:r>
            <a:endParaRPr lang="en-US" sz="135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269881" y="18446"/>
            <a:ext cx="3625019" cy="715709"/>
          </a:xfrm>
          <a:prstGeom prst="rect">
            <a:avLst/>
          </a:prstGeom>
          <a:noFill/>
        </p:spPr>
        <p:txBody>
          <a:bodyPr wrap="square" rtlCol="0">
            <a:spAutoFit/>
          </a:bodyPr>
          <a:lstStyle/>
          <a:p>
            <a:pPr algn="ctr"/>
            <a:r>
              <a:rPr lang="en-US" sz="2700" b="1" smtClean="0">
                <a:latin typeface="Times New Roman" charset="0"/>
                <a:ea typeface="Times New Roman" charset="0"/>
                <a:cs typeface="Times New Roman" charset="0"/>
              </a:rPr>
              <a:t>Acknowledgements</a:t>
            </a:r>
            <a:endParaRPr lang="en-US" sz="2700" b="1" dirty="0">
              <a:latin typeface="Times New Roman" charset="0"/>
              <a:ea typeface="Times New Roman" charset="0"/>
              <a:cs typeface="Times New Roman" charset="0"/>
            </a:endParaRPr>
          </a:p>
          <a:p>
            <a:pPr algn="ctr"/>
            <a:endParaRPr lang="en-US" sz="1351" dirty="0"/>
          </a:p>
        </p:txBody>
      </p:sp>
      <p:cxnSp>
        <p:nvCxnSpPr>
          <p:cNvPr id="14"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r>
              <a:rPr lang="it-IT" smtClean="0"/>
              <a:t>04/04/18</a:t>
            </a:r>
            <a:endParaRPr lang="en-US"/>
          </a:p>
        </p:txBody>
      </p:sp>
      <p:pic>
        <p:nvPicPr>
          <p:cNvPr id="7" name="Picture 6"/>
          <p:cNvPicPr>
            <a:picLocks noChangeAspect="1"/>
          </p:cNvPicPr>
          <p:nvPr/>
        </p:nvPicPr>
        <p:blipFill>
          <a:blip r:embed="rId4"/>
          <a:stretch>
            <a:fillRect/>
          </a:stretch>
        </p:blipFill>
        <p:spPr>
          <a:xfrm>
            <a:off x="8340375" y="3483387"/>
            <a:ext cx="1441337" cy="1441337"/>
          </a:xfrm>
          <a:prstGeom prst="rect">
            <a:avLst/>
          </a:prstGeom>
        </p:spPr>
      </p:pic>
      <p:pic>
        <p:nvPicPr>
          <p:cNvPr id="16" name="Picture 15"/>
          <p:cNvPicPr>
            <a:picLocks noChangeAspect="1"/>
          </p:cNvPicPr>
          <p:nvPr/>
        </p:nvPicPr>
        <p:blipFill rotWithShape="1">
          <a:blip r:embed="rId5"/>
          <a:srcRect l="38496" r="21692"/>
          <a:stretch/>
        </p:blipFill>
        <p:spPr>
          <a:xfrm>
            <a:off x="6946950" y="4631477"/>
            <a:ext cx="1393425" cy="1800000"/>
          </a:xfrm>
          <a:prstGeom prst="rect">
            <a:avLst/>
          </a:prstGeom>
        </p:spPr>
      </p:pic>
      <p:sp>
        <p:nvSpPr>
          <p:cNvPr id="17" name="CasellaDiTesto 9"/>
          <p:cNvSpPr txBox="1"/>
          <p:nvPr/>
        </p:nvSpPr>
        <p:spPr>
          <a:xfrm>
            <a:off x="7188258" y="6431477"/>
            <a:ext cx="3632200" cy="300210"/>
          </a:xfrm>
          <a:prstGeom prst="rect">
            <a:avLst/>
          </a:prstGeom>
          <a:noFill/>
        </p:spPr>
        <p:txBody>
          <a:bodyPr wrap="square" rtlCol="0">
            <a:spAutoFit/>
          </a:bodyPr>
          <a:lstStyle/>
          <a:p>
            <a:pPr algn="ctr"/>
            <a:r>
              <a:rPr lang="en-US" sz="1351" dirty="0" smtClean="0">
                <a:latin typeface="Times New Roman" panose="02020603050405020304" pitchFamily="18" charset="0"/>
                <a:cs typeface="Times New Roman" panose="02020603050405020304" pitchFamily="18" charset="0"/>
              </a:rPr>
              <a:t>H Chapman, K </a:t>
            </a:r>
            <a:r>
              <a:rPr lang="en-US" sz="1351" dirty="0" err="1" smtClean="0">
                <a:latin typeface="Times New Roman" panose="02020603050405020304" pitchFamily="18" charset="0"/>
                <a:cs typeface="Times New Roman" panose="02020603050405020304" pitchFamily="18" charset="0"/>
              </a:rPr>
              <a:t>Ayyer</a:t>
            </a:r>
            <a:endParaRPr lang="en-US" sz="1351" dirty="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6"/>
          <a:stretch>
            <a:fillRect/>
          </a:stretch>
        </p:blipFill>
        <p:spPr>
          <a:xfrm>
            <a:off x="9733800" y="4643382"/>
            <a:ext cx="1620000" cy="1841379"/>
          </a:xfrm>
          <a:prstGeom prst="rect">
            <a:avLst/>
          </a:prstGeom>
        </p:spPr>
      </p:pic>
      <p:sp>
        <p:nvSpPr>
          <p:cNvPr id="19" name="Slide Number Placeholder 18"/>
          <p:cNvSpPr>
            <a:spLocks noGrp="1"/>
          </p:cNvSpPr>
          <p:nvPr>
            <p:ph type="sldNum" sz="quarter" idx="12"/>
          </p:nvPr>
        </p:nvSpPr>
        <p:spPr/>
        <p:txBody>
          <a:bodyPr/>
          <a:lstStyle/>
          <a:p>
            <a:fld id="{3E2C805A-53F6-E646-A211-CDCC79B0086A}" type="slidenum">
              <a:rPr lang="en-US" smtClean="0"/>
              <a:t>41</a:t>
            </a:fld>
            <a:endParaRPr lang="en-US"/>
          </a:p>
        </p:txBody>
      </p:sp>
      <p:pic>
        <p:nvPicPr>
          <p:cNvPr id="5" name="Picture 4"/>
          <p:cNvPicPr>
            <a:picLocks noChangeAspect="1"/>
          </p:cNvPicPr>
          <p:nvPr/>
        </p:nvPicPr>
        <p:blipFill>
          <a:blip r:embed="rId7"/>
          <a:stretch>
            <a:fillRect/>
          </a:stretch>
        </p:blipFill>
        <p:spPr>
          <a:xfrm>
            <a:off x="6946949" y="859641"/>
            <a:ext cx="1393425" cy="1870369"/>
          </a:xfrm>
          <a:prstGeom prst="rect">
            <a:avLst/>
          </a:prstGeom>
        </p:spPr>
      </p:pic>
      <p:sp>
        <p:nvSpPr>
          <p:cNvPr id="15" name="CasellaDiTesto 9"/>
          <p:cNvSpPr txBox="1"/>
          <p:nvPr/>
        </p:nvSpPr>
        <p:spPr>
          <a:xfrm>
            <a:off x="7106630" y="1237465"/>
            <a:ext cx="3632200" cy="300210"/>
          </a:xfrm>
          <a:prstGeom prst="rect">
            <a:avLst/>
          </a:prstGeom>
          <a:noFill/>
        </p:spPr>
        <p:txBody>
          <a:bodyPr wrap="square" rtlCol="0">
            <a:spAutoFit/>
          </a:bodyPr>
          <a:lstStyle/>
          <a:p>
            <a:pPr algn="ctr"/>
            <a:r>
              <a:rPr lang="en-US" sz="1351" dirty="0" smtClean="0">
                <a:latin typeface="Times New Roman" panose="02020603050405020304" pitchFamily="18" charset="0"/>
                <a:cs typeface="Times New Roman" panose="02020603050405020304" pitchFamily="18" charset="0"/>
              </a:rPr>
              <a:t>A </a:t>
            </a:r>
            <a:r>
              <a:rPr lang="en-US" sz="1351" dirty="0" err="1" smtClean="0">
                <a:latin typeface="Times New Roman" panose="02020603050405020304" pitchFamily="18" charset="0"/>
                <a:cs typeface="Times New Roman" panose="02020603050405020304" pitchFamily="18" charset="0"/>
              </a:rPr>
              <a:t>Amadei</a:t>
            </a:r>
            <a:endParaRPr lang="en-US" sz="135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40446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sp>
        <p:nvSpPr>
          <p:cNvPr id="3" name="Segnaposto contenuto 2"/>
          <p:cNvSpPr>
            <a:spLocks noGrp="1"/>
          </p:cNvSpPr>
          <p:nvPr>
            <p:ph idx="1"/>
          </p:nvPr>
        </p:nvSpPr>
        <p:spPr/>
        <p:txBody>
          <a:bodyPr/>
          <a:lstStyle/>
          <a:p>
            <a:pPr marL="0" indent="0">
              <a:buNone/>
            </a:pPr>
            <a:r>
              <a:rPr lang="en-US" dirty="0" smtClean="0"/>
              <a:t>Thank you for the attention…..</a:t>
            </a:r>
            <a:endParaRPr lang="en-US" dirty="0"/>
          </a:p>
        </p:txBody>
      </p:sp>
      <p:sp>
        <p:nvSpPr>
          <p:cNvPr id="4" name="Segnaposto data 3"/>
          <p:cNvSpPr>
            <a:spLocks noGrp="1"/>
          </p:cNvSpPr>
          <p:nvPr>
            <p:ph type="dt" sz="half" idx="10"/>
          </p:nvPr>
        </p:nvSpPr>
        <p:spPr/>
        <p:txBody>
          <a:bodyPr/>
          <a:lstStyle/>
          <a:p>
            <a:r>
              <a:rPr lang="it-IT" smtClean="0"/>
              <a:t>04/04/18</a:t>
            </a:r>
            <a:endParaRPr lang="en-US"/>
          </a:p>
        </p:txBody>
      </p:sp>
      <p:sp>
        <p:nvSpPr>
          <p:cNvPr id="5" name="Segnaposto numero diapositiva 4"/>
          <p:cNvSpPr>
            <a:spLocks noGrp="1"/>
          </p:cNvSpPr>
          <p:nvPr>
            <p:ph type="sldNum" sz="quarter" idx="12"/>
          </p:nvPr>
        </p:nvSpPr>
        <p:spPr/>
        <p:txBody>
          <a:bodyPr/>
          <a:lstStyle/>
          <a:p>
            <a:fld id="{3E2C805A-53F6-E646-A211-CDCC79B0086A}" type="slidenum">
              <a:rPr lang="en-US" smtClean="0"/>
              <a:t>42</a:t>
            </a:fld>
            <a:endParaRPr lang="en-US"/>
          </a:p>
        </p:txBody>
      </p:sp>
    </p:spTree>
    <p:extLst>
      <p:ext uri="{BB962C8B-B14F-4D97-AF65-F5344CB8AC3E}">
        <p14:creationId xmlns:p14="http://schemas.microsoft.com/office/powerpoint/2010/main" val="16455055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6"/>
          <p:cNvSpPr>
            <a:spLocks noChangeArrowheads="1"/>
          </p:cNvSpPr>
          <p:nvPr/>
        </p:nvSpPr>
        <p:spPr bwMode="auto">
          <a:xfrm>
            <a:off x="0" y="793750"/>
            <a:ext cx="12192000" cy="350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pPr>
            <a:r>
              <a:rPr lang="it-IT" altLang="en-US" sz="2400" dirty="0">
                <a:ea typeface="Times New Roman" charset="0"/>
                <a:cs typeface="Times New Roman" charset="0"/>
              </a:rPr>
              <a:t>The </a:t>
            </a:r>
            <a:r>
              <a:rPr lang="it-IT" altLang="en-US" sz="2400" dirty="0" err="1" smtClean="0">
                <a:ea typeface="Times New Roman" charset="0"/>
                <a:cs typeface="Times New Roman" charset="0"/>
              </a:rPr>
              <a:t>diffraction</a:t>
            </a:r>
            <a:r>
              <a:rPr lang="it-IT" altLang="en-US" sz="2400" dirty="0" smtClean="0">
                <a:ea typeface="Times New Roman" charset="0"/>
                <a:cs typeface="Times New Roman" charset="0"/>
              </a:rPr>
              <a:t> </a:t>
            </a:r>
            <a:r>
              <a:rPr lang="it-IT" altLang="en-US" sz="2400" dirty="0" err="1" smtClean="0">
                <a:ea typeface="Times New Roman" charset="0"/>
                <a:cs typeface="Times New Roman" charset="0"/>
              </a:rPr>
              <a:t>is</a:t>
            </a:r>
            <a:r>
              <a:rPr lang="it-IT" altLang="en-US" sz="2400" dirty="0" smtClean="0">
                <a:ea typeface="Times New Roman" charset="0"/>
                <a:cs typeface="Times New Roman" charset="0"/>
              </a:rPr>
              <a:t> due to the </a:t>
            </a:r>
            <a:r>
              <a:rPr lang="it-IT" altLang="en-US" sz="2400" dirty="0" err="1">
                <a:ea typeface="Times New Roman" charset="0"/>
                <a:cs typeface="Times New Roman" charset="0"/>
              </a:rPr>
              <a:t>interaction</a:t>
            </a:r>
            <a:r>
              <a:rPr lang="it-IT" altLang="en-US" sz="2400" dirty="0">
                <a:ea typeface="Times New Roman" charset="0"/>
                <a:cs typeface="Times New Roman" charset="0"/>
              </a:rPr>
              <a:t> </a:t>
            </a:r>
            <a:r>
              <a:rPr lang="it-IT" altLang="en-US" sz="2400" dirty="0" smtClean="0">
                <a:ea typeface="Times New Roman" charset="0"/>
                <a:cs typeface="Times New Roman" charset="0"/>
              </a:rPr>
              <a:t>of light (X-</a:t>
            </a:r>
            <a:r>
              <a:rPr lang="it-IT" altLang="en-US" sz="2400" dirty="0" err="1" smtClean="0">
                <a:ea typeface="Times New Roman" charset="0"/>
                <a:cs typeface="Times New Roman" charset="0"/>
              </a:rPr>
              <a:t>rays</a:t>
            </a:r>
            <a:r>
              <a:rPr lang="it-IT" altLang="en-US" sz="2400" dirty="0" smtClean="0">
                <a:ea typeface="Times New Roman" charset="0"/>
                <a:cs typeface="Times New Roman" charset="0"/>
              </a:rPr>
              <a:t>) </a:t>
            </a:r>
            <a:r>
              <a:rPr lang="it-IT" altLang="en-US" sz="2400" dirty="0">
                <a:ea typeface="Times New Roman" charset="0"/>
                <a:cs typeface="Times New Roman" charset="0"/>
              </a:rPr>
              <a:t>with </a:t>
            </a:r>
            <a:r>
              <a:rPr lang="it-IT" altLang="en-US" sz="2400" dirty="0" err="1" smtClean="0">
                <a:ea typeface="Times New Roman" charset="0"/>
                <a:cs typeface="Times New Roman" charset="0"/>
              </a:rPr>
              <a:t>atoms</a:t>
            </a:r>
            <a:endParaRPr lang="it-IT" altLang="en-US" sz="2400" dirty="0">
              <a:ea typeface="Times New Roman" charset="0"/>
              <a:cs typeface="Times New Roman" charset="0"/>
            </a:endParaRPr>
          </a:p>
          <a:p>
            <a:pPr algn="ctr">
              <a:spcBef>
                <a:spcPct val="0"/>
              </a:spcBef>
              <a:buFontTx/>
              <a:buNone/>
            </a:pPr>
            <a:endParaRPr lang="it-IT" altLang="en-US" sz="2200" dirty="0">
              <a:latin typeface="Calibri" charset="0"/>
              <a:ea typeface="Calibri" charset="0"/>
              <a:cs typeface="Calibri" charset="0"/>
            </a:endParaRPr>
          </a:p>
          <a:p>
            <a:pPr algn="ctr">
              <a:spcBef>
                <a:spcPct val="0"/>
              </a:spcBef>
              <a:buFontTx/>
              <a:buNone/>
            </a:pPr>
            <a:endParaRPr lang="it-IT" altLang="en-US" sz="2200" dirty="0">
              <a:latin typeface="Calibri" charset="0"/>
              <a:ea typeface="Calibri" charset="0"/>
              <a:cs typeface="Calibri" charset="0"/>
            </a:endParaRPr>
          </a:p>
          <a:p>
            <a:pPr algn="ctr">
              <a:spcBef>
                <a:spcPct val="0"/>
              </a:spcBef>
              <a:buFontTx/>
              <a:buNone/>
            </a:pPr>
            <a:endParaRPr lang="it-IT" altLang="en-US" sz="2200" dirty="0">
              <a:latin typeface="Calibri" charset="0"/>
              <a:ea typeface="Calibri" charset="0"/>
              <a:cs typeface="Calibri" charset="0"/>
            </a:endParaRPr>
          </a:p>
          <a:p>
            <a:pPr algn="ctr">
              <a:spcBef>
                <a:spcPct val="0"/>
              </a:spcBef>
              <a:buFontTx/>
              <a:buNone/>
            </a:pPr>
            <a:endParaRPr lang="it-IT" altLang="en-US" sz="2200" dirty="0">
              <a:latin typeface="Calibri" charset="0"/>
              <a:ea typeface="Calibri" charset="0"/>
              <a:cs typeface="Calibri" charset="0"/>
            </a:endParaRPr>
          </a:p>
          <a:p>
            <a:pPr algn="ctr">
              <a:spcBef>
                <a:spcPct val="0"/>
              </a:spcBef>
              <a:buFontTx/>
              <a:buNone/>
            </a:pPr>
            <a:endParaRPr lang="it-IT" altLang="en-US" sz="2200" dirty="0">
              <a:latin typeface="Calibri" charset="0"/>
              <a:ea typeface="Calibri" charset="0"/>
              <a:cs typeface="Calibri" charset="0"/>
            </a:endParaRPr>
          </a:p>
          <a:p>
            <a:pPr algn="ctr">
              <a:spcBef>
                <a:spcPct val="0"/>
              </a:spcBef>
              <a:buFontTx/>
              <a:buNone/>
            </a:pPr>
            <a:endParaRPr lang="it-IT" altLang="en-US" sz="2200" dirty="0">
              <a:latin typeface="Calibri" charset="0"/>
              <a:ea typeface="Calibri" charset="0"/>
              <a:cs typeface="Calibri" charset="0"/>
            </a:endParaRPr>
          </a:p>
          <a:p>
            <a:pPr algn="ctr">
              <a:spcBef>
                <a:spcPct val="0"/>
              </a:spcBef>
              <a:buFontTx/>
              <a:buNone/>
            </a:pPr>
            <a:endParaRPr lang="it-IT" altLang="en-US" sz="2200" dirty="0">
              <a:latin typeface="Calibri" charset="0"/>
              <a:ea typeface="Calibri" charset="0"/>
              <a:cs typeface="Calibri" charset="0"/>
            </a:endParaRPr>
          </a:p>
          <a:p>
            <a:pPr algn="ctr">
              <a:spcBef>
                <a:spcPct val="0"/>
              </a:spcBef>
              <a:buFontTx/>
              <a:buNone/>
            </a:pPr>
            <a:endParaRPr lang="it-IT" altLang="en-US" sz="2200" dirty="0">
              <a:latin typeface="Calibri" charset="0"/>
              <a:ea typeface="Calibri" charset="0"/>
              <a:cs typeface="Calibri" charset="0"/>
            </a:endParaRPr>
          </a:p>
          <a:p>
            <a:pPr algn="ctr">
              <a:spcBef>
                <a:spcPct val="0"/>
              </a:spcBef>
              <a:buFontTx/>
              <a:buNone/>
            </a:pPr>
            <a:endParaRPr lang="it-IT" altLang="en-US" sz="2200" dirty="0">
              <a:latin typeface="Calibri" charset="0"/>
              <a:ea typeface="Calibri" charset="0"/>
              <a:cs typeface="Calibri" charset="0"/>
            </a:endParaRPr>
          </a:p>
        </p:txBody>
      </p:sp>
      <p:pic>
        <p:nvPicPr>
          <p:cNvPr id="21508" name="Picture 6" descr="http://biosaxs.com/img/saxs-scheme.gif"/>
          <p:cNvPicPr>
            <a:picLocks noChangeAspect="1" noChangeArrowheads="1"/>
          </p:cNvPicPr>
          <p:nvPr/>
        </p:nvPicPr>
        <p:blipFill>
          <a:blip r:embed="rId3">
            <a:extLst>
              <a:ext uri="{28A0092B-C50C-407E-A947-70E740481C1C}">
                <a14:useLocalDpi xmlns:a14="http://schemas.microsoft.com/office/drawing/2010/main" val="0"/>
              </a:ext>
            </a:extLst>
          </a:blip>
          <a:srcRect l="-5" r="35834"/>
          <a:stretch>
            <a:fillRect/>
          </a:stretch>
        </p:blipFill>
        <p:spPr bwMode="auto">
          <a:xfrm>
            <a:off x="3936207" y="1280943"/>
            <a:ext cx="4464050" cy="2503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ttangolo 5"/>
          <p:cNvSpPr/>
          <p:nvPr/>
        </p:nvSpPr>
        <p:spPr>
          <a:xfrm>
            <a:off x="0" y="3607"/>
            <a:ext cx="12178390" cy="523210"/>
          </a:xfrm>
          <a:prstGeom prst="rect">
            <a:avLst/>
          </a:prstGeom>
        </p:spPr>
        <p:txBody>
          <a:bodyPr wrap="square" lIns="91431" tIns="45715" rIns="91431" bIns="45715">
            <a:spAutoFit/>
          </a:bodyPr>
          <a:lstStyle/>
          <a:p>
            <a:pPr algn="ctr">
              <a:defRPr/>
            </a:pPr>
            <a:r>
              <a:rPr lang="it-IT" sz="2800" b="1" dirty="0">
                <a:latin typeface="Times New Roman" charset="0"/>
                <a:ea typeface="Times New Roman" charset="0"/>
                <a:cs typeface="Times New Roman" charset="0"/>
              </a:rPr>
              <a:t>…</a:t>
            </a:r>
            <a:r>
              <a:rPr lang="it-IT" sz="2800" b="1" dirty="0" err="1">
                <a:latin typeface="Times New Roman" charset="0"/>
                <a:ea typeface="Times New Roman" charset="0"/>
                <a:cs typeface="Times New Roman" charset="0"/>
              </a:rPr>
              <a:t>why</a:t>
            </a:r>
            <a:r>
              <a:rPr lang="it-IT" sz="2800" b="1" dirty="0">
                <a:latin typeface="Times New Roman" charset="0"/>
                <a:ea typeface="Times New Roman" charset="0"/>
                <a:cs typeface="Times New Roman" charset="0"/>
              </a:rPr>
              <a:t> do </a:t>
            </a:r>
            <a:r>
              <a:rPr lang="it-IT" sz="2800" b="1" dirty="0" err="1">
                <a:latin typeface="Times New Roman" charset="0"/>
                <a:ea typeface="Times New Roman" charset="0"/>
                <a:cs typeface="Times New Roman" charset="0"/>
              </a:rPr>
              <a:t>we</a:t>
            </a:r>
            <a:r>
              <a:rPr lang="it-IT" sz="2800" b="1" dirty="0">
                <a:latin typeface="Times New Roman" charset="0"/>
                <a:ea typeface="Times New Roman" charset="0"/>
                <a:cs typeface="Times New Roman" charset="0"/>
              </a:rPr>
              <a:t> </a:t>
            </a:r>
            <a:r>
              <a:rPr lang="it-IT" sz="2800" b="1" dirty="0" err="1">
                <a:latin typeface="Times New Roman" charset="0"/>
                <a:ea typeface="Times New Roman" charset="0"/>
                <a:cs typeface="Times New Roman" charset="0"/>
              </a:rPr>
              <a:t>need</a:t>
            </a:r>
            <a:r>
              <a:rPr lang="it-IT" sz="2800" b="1" dirty="0">
                <a:latin typeface="Times New Roman" charset="0"/>
                <a:ea typeface="Times New Roman" charset="0"/>
                <a:cs typeface="Times New Roman" charset="0"/>
              </a:rPr>
              <a:t> a </a:t>
            </a:r>
            <a:r>
              <a:rPr lang="it-IT" sz="2800" b="1" dirty="0" err="1">
                <a:latin typeface="Times New Roman" charset="0"/>
                <a:ea typeface="Times New Roman" charset="0"/>
                <a:cs typeface="Times New Roman" charset="0"/>
              </a:rPr>
              <a:t>crystal</a:t>
            </a:r>
            <a:r>
              <a:rPr lang="it-IT" sz="2800" b="1" dirty="0" smtClean="0">
                <a:latin typeface="Times New Roman" charset="0"/>
                <a:ea typeface="Times New Roman" charset="0"/>
                <a:cs typeface="Times New Roman" charset="0"/>
              </a:rPr>
              <a:t>?</a:t>
            </a:r>
            <a:endParaRPr lang="en-US" sz="2700" b="1" dirty="0">
              <a:latin typeface="Times New Roman" charset="0"/>
              <a:ea typeface="Times New Roman" charset="0"/>
              <a:cs typeface="Times New Roman" charset="0"/>
            </a:endParaRPr>
          </a:p>
        </p:txBody>
      </p:sp>
      <p:sp>
        <p:nvSpPr>
          <p:cNvPr id="2" name="Date Placeholder 1"/>
          <p:cNvSpPr>
            <a:spLocks noGrp="1"/>
          </p:cNvSpPr>
          <p:nvPr>
            <p:ph type="dt" sz="half" idx="10"/>
          </p:nvPr>
        </p:nvSpPr>
        <p:spPr/>
        <p:txBody>
          <a:bodyPr/>
          <a:lstStyle/>
          <a:p>
            <a:r>
              <a:rPr lang="it-IT" smtClean="0"/>
              <a:t>04/04/18</a:t>
            </a:r>
            <a:endParaRPr lang="en-US"/>
          </a:p>
        </p:txBody>
      </p:sp>
      <p:sp>
        <p:nvSpPr>
          <p:cNvPr id="3" name="Slide Number Placeholder 2"/>
          <p:cNvSpPr>
            <a:spLocks noGrp="1"/>
          </p:cNvSpPr>
          <p:nvPr>
            <p:ph type="sldNum" sz="quarter" idx="12"/>
          </p:nvPr>
        </p:nvSpPr>
        <p:spPr/>
        <p:txBody>
          <a:bodyPr/>
          <a:lstStyle/>
          <a:p>
            <a:fld id="{3E2C805A-53F6-E646-A211-CDCC79B0086A}" type="slidenum">
              <a:rPr lang="en-US" smtClean="0"/>
              <a:t>4</a:t>
            </a:fld>
            <a:endParaRPr lang="en-US" dirty="0"/>
          </a:p>
        </p:txBody>
      </p:sp>
      <p:sp>
        <p:nvSpPr>
          <p:cNvPr id="4" name="Rectangle 3"/>
          <p:cNvSpPr/>
          <p:nvPr/>
        </p:nvSpPr>
        <p:spPr>
          <a:xfrm>
            <a:off x="6400801" y="4546747"/>
            <a:ext cx="2894010" cy="1631216"/>
          </a:xfrm>
          <a:prstGeom prst="rect">
            <a:avLst/>
          </a:prstGeom>
        </p:spPr>
        <p:txBody>
          <a:bodyPr wrap="square">
            <a:spAutoFit/>
          </a:bodyPr>
          <a:lstStyle/>
          <a:p>
            <a:pPr algn="ctr">
              <a:spcBef>
                <a:spcPct val="0"/>
              </a:spcBef>
              <a:buFontTx/>
              <a:buNone/>
            </a:pPr>
            <a:r>
              <a:rPr lang="it-IT" altLang="en-US" sz="2000" dirty="0" smtClean="0">
                <a:latin typeface="Times New Roman" charset="0"/>
                <a:ea typeface="Times New Roman" charset="0"/>
                <a:cs typeface="Times New Roman" charset="0"/>
              </a:rPr>
              <a:t>The </a:t>
            </a:r>
            <a:r>
              <a:rPr lang="it-IT" altLang="en-US" sz="2000" dirty="0" err="1">
                <a:latin typeface="Times New Roman" charset="0"/>
                <a:ea typeface="Times New Roman" charset="0"/>
                <a:cs typeface="Times New Roman" charset="0"/>
              </a:rPr>
              <a:t>interaction</a:t>
            </a:r>
            <a:r>
              <a:rPr lang="it-IT" altLang="en-US" sz="2000" dirty="0">
                <a:latin typeface="Times New Roman" charset="0"/>
                <a:ea typeface="Times New Roman" charset="0"/>
                <a:cs typeface="Times New Roman" charset="0"/>
              </a:rPr>
              <a:t> of X-</a:t>
            </a:r>
            <a:r>
              <a:rPr lang="it-IT" altLang="en-US" sz="2000" dirty="0" err="1">
                <a:latin typeface="Times New Roman" charset="0"/>
                <a:ea typeface="Times New Roman" charset="0"/>
                <a:cs typeface="Times New Roman" charset="0"/>
              </a:rPr>
              <a:t>rays</a:t>
            </a:r>
            <a:r>
              <a:rPr lang="it-IT" altLang="en-US" sz="2000" dirty="0">
                <a:latin typeface="Times New Roman" charset="0"/>
                <a:ea typeface="Times New Roman" charset="0"/>
                <a:cs typeface="Times New Roman" charset="0"/>
              </a:rPr>
              <a:t> with a </a:t>
            </a:r>
            <a:r>
              <a:rPr lang="it-IT" altLang="en-US" sz="2000" dirty="0" err="1">
                <a:latin typeface="Times New Roman" charset="0"/>
                <a:ea typeface="Times New Roman" charset="0"/>
                <a:cs typeface="Times New Roman" charset="0"/>
              </a:rPr>
              <a:t>crystal</a:t>
            </a:r>
            <a:r>
              <a:rPr lang="it-IT" altLang="en-US" sz="2000" dirty="0">
                <a:latin typeface="Times New Roman" charset="0"/>
                <a:ea typeface="Times New Roman" charset="0"/>
                <a:cs typeface="Times New Roman" charset="0"/>
              </a:rPr>
              <a:t> </a:t>
            </a:r>
            <a:r>
              <a:rPr lang="it-IT" altLang="en-US" sz="2000" dirty="0" err="1">
                <a:latin typeface="Times New Roman" charset="0"/>
                <a:ea typeface="Times New Roman" charset="0"/>
                <a:cs typeface="Times New Roman" charset="0"/>
              </a:rPr>
              <a:t>gives</a:t>
            </a:r>
            <a:r>
              <a:rPr lang="it-IT" altLang="en-US" sz="2000" dirty="0">
                <a:latin typeface="Times New Roman" charset="0"/>
                <a:ea typeface="Times New Roman" charset="0"/>
                <a:cs typeface="Times New Roman" charset="0"/>
              </a:rPr>
              <a:t> rise to </a:t>
            </a:r>
            <a:r>
              <a:rPr lang="it-IT" altLang="en-US" sz="2000" dirty="0" err="1">
                <a:latin typeface="Times New Roman" charset="0"/>
                <a:ea typeface="Times New Roman" charset="0"/>
                <a:cs typeface="Times New Roman" charset="0"/>
              </a:rPr>
              <a:t>Bragg</a:t>
            </a:r>
            <a:r>
              <a:rPr lang="it-IT" altLang="en-US" sz="2000" dirty="0">
                <a:latin typeface="Times New Roman" charset="0"/>
                <a:ea typeface="Times New Roman" charset="0"/>
                <a:cs typeface="Times New Roman" charset="0"/>
              </a:rPr>
              <a:t> </a:t>
            </a:r>
            <a:r>
              <a:rPr lang="it-IT" altLang="en-US" sz="2000" dirty="0" err="1" smtClean="0">
                <a:latin typeface="Times New Roman" charset="0"/>
                <a:ea typeface="Times New Roman" charset="0"/>
                <a:cs typeface="Times New Roman" charset="0"/>
              </a:rPr>
              <a:t>peaks</a:t>
            </a:r>
            <a:endParaRPr lang="it-IT" altLang="en-US" sz="2000" dirty="0" smtClean="0">
              <a:latin typeface="Times New Roman" charset="0"/>
              <a:ea typeface="Times New Roman" charset="0"/>
              <a:cs typeface="Times New Roman" charset="0"/>
            </a:endParaRPr>
          </a:p>
          <a:p>
            <a:pPr algn="ctr">
              <a:spcBef>
                <a:spcPct val="0"/>
              </a:spcBef>
              <a:buFontTx/>
              <a:buNone/>
            </a:pPr>
            <a:r>
              <a:rPr lang="it-IT" altLang="en-US" sz="2000" dirty="0" smtClean="0">
                <a:latin typeface="Times New Roman" charset="0"/>
                <a:ea typeface="Times New Roman" charset="0"/>
                <a:cs typeface="Times New Roman" charset="0"/>
                <a:sym typeface="Wingdings"/>
              </a:rPr>
              <a:t> </a:t>
            </a:r>
            <a:r>
              <a:rPr lang="it-IT" altLang="en-US" sz="2000" dirty="0" err="1">
                <a:latin typeface="Times New Roman" charset="0"/>
                <a:ea typeface="Times New Roman" charset="0"/>
                <a:cs typeface="Times New Roman" charset="0"/>
                <a:sym typeface="Wingdings"/>
              </a:rPr>
              <a:t>structural</a:t>
            </a:r>
            <a:r>
              <a:rPr lang="it-IT" altLang="en-US" sz="2000" dirty="0">
                <a:latin typeface="Times New Roman" charset="0"/>
                <a:ea typeface="Times New Roman" charset="0"/>
                <a:cs typeface="Times New Roman" charset="0"/>
                <a:sym typeface="Wingdings"/>
              </a:rPr>
              <a:t> information can be </a:t>
            </a:r>
            <a:r>
              <a:rPr lang="it-IT" altLang="en-US" sz="2000" dirty="0" err="1">
                <a:latin typeface="Times New Roman" charset="0"/>
                <a:ea typeface="Times New Roman" charset="0"/>
                <a:cs typeface="Times New Roman" charset="0"/>
                <a:sym typeface="Wingdings"/>
              </a:rPr>
              <a:t>extracted</a:t>
            </a:r>
            <a:endParaRPr lang="it-IT" altLang="en-US" sz="2000" dirty="0">
              <a:latin typeface="Times New Roman" charset="0"/>
              <a:ea typeface="Times New Roman" charset="0"/>
              <a:cs typeface="Times New Roman" charset="0"/>
            </a:endParaRPr>
          </a:p>
        </p:txBody>
      </p:sp>
      <p:pic>
        <p:nvPicPr>
          <p:cNvPr id="9" name="Immagin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5989" y="4075564"/>
            <a:ext cx="2152650" cy="214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Immagin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75090" y="4437514"/>
            <a:ext cx="2124075"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Freccia a destra 6"/>
          <p:cNvSpPr/>
          <p:nvPr/>
        </p:nvSpPr>
        <p:spPr>
          <a:xfrm>
            <a:off x="3182940" y="4931227"/>
            <a:ext cx="576263" cy="433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3889" y="1323488"/>
            <a:ext cx="2606675" cy="4700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ttangolo 1"/>
          <p:cNvSpPr>
            <a:spLocks noChangeArrowheads="1"/>
          </p:cNvSpPr>
          <p:nvPr/>
        </p:nvSpPr>
        <p:spPr bwMode="auto">
          <a:xfrm>
            <a:off x="660004" y="3447532"/>
            <a:ext cx="261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pPr>
            <a:r>
              <a:rPr lang="en-GB" altLang="en-US" sz="2400" b="1" dirty="0"/>
              <a:t>n </a:t>
            </a:r>
            <a:r>
              <a:rPr lang="en-GB" altLang="en-US" sz="2400" b="1" dirty="0">
                <a:sym typeface="Symbol" charset="2"/>
              </a:rPr>
              <a:t></a:t>
            </a:r>
            <a:r>
              <a:rPr lang="en-GB" altLang="en-US" sz="2400" b="1" dirty="0"/>
              <a:t> = 2 d sin </a:t>
            </a:r>
            <a:r>
              <a:rPr lang="en-GB" altLang="en-US" sz="2400" b="1" dirty="0">
                <a:sym typeface="Symbol" charset="2"/>
              </a:rPr>
              <a:t></a:t>
            </a:r>
            <a:endParaRPr lang="en-GB" altLang="en-US" sz="2400" b="1" dirty="0"/>
          </a:p>
        </p:txBody>
      </p:sp>
    </p:spTree>
    <p:extLst>
      <p:ext uri="{BB962C8B-B14F-4D97-AF65-F5344CB8AC3E}">
        <p14:creationId xmlns:p14="http://schemas.microsoft.com/office/powerpoint/2010/main" val="8925282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ttangolo 2"/>
          <p:cNvSpPr>
            <a:spLocks noChangeArrowheads="1"/>
          </p:cNvSpPr>
          <p:nvPr/>
        </p:nvSpPr>
        <p:spPr bwMode="auto">
          <a:xfrm>
            <a:off x="1981200" y="1563689"/>
            <a:ext cx="5627688" cy="1201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en-GB" altLang="en-US" sz="2400" dirty="0">
                <a:solidFill>
                  <a:srgbClr val="252525"/>
                </a:solidFill>
                <a:ea typeface="Times New Roman" charset="0"/>
                <a:cs typeface="Times New Roman" charset="0"/>
              </a:rPr>
              <a:t>A </a:t>
            </a:r>
            <a:r>
              <a:rPr lang="en-GB" altLang="en-US" sz="2400" b="1" dirty="0">
                <a:solidFill>
                  <a:srgbClr val="252525"/>
                </a:solidFill>
                <a:ea typeface="Times New Roman" charset="0"/>
                <a:cs typeface="Times New Roman" charset="0"/>
              </a:rPr>
              <a:t>crystal</a:t>
            </a:r>
            <a:r>
              <a:rPr lang="en-GB" altLang="en-US" sz="2400" dirty="0">
                <a:solidFill>
                  <a:srgbClr val="252525"/>
                </a:solidFill>
                <a:ea typeface="Times New Roman" charset="0"/>
                <a:cs typeface="Times New Roman" charset="0"/>
              </a:rPr>
              <a:t> is a solid in which the atoms are arranged in an ordered pattern extending in all three spatial dimensions</a:t>
            </a:r>
            <a:endParaRPr lang="en-GB" altLang="en-US" sz="2400" dirty="0">
              <a:ea typeface="Times New Roman" charset="0"/>
              <a:cs typeface="Times New Roman" charset="0"/>
            </a:endParaRPr>
          </a:p>
        </p:txBody>
      </p:sp>
      <p:pic>
        <p:nvPicPr>
          <p:cNvPr id="22532" name="Picture 2" descr="http://upload.wikimedia.org/wikipedia/commons/thumb/0/05/Crystalline_polycrystalline_amorphous2.svg/300px-Crystalline_polycrystalline_amorphous2.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888" y="1639888"/>
            <a:ext cx="2857500" cy="104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3" name="Picture 4" descr="http://upload.wikimedia.org/wikipedia/commons/thumb/d/d9/Diamond_and_graphite2.jpg/220px-Diamond_and_graphit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213100"/>
            <a:ext cx="3467100" cy="258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4" name="Rettangolo 7"/>
          <p:cNvSpPr>
            <a:spLocks noChangeArrowheads="1"/>
          </p:cNvSpPr>
          <p:nvPr/>
        </p:nvSpPr>
        <p:spPr bwMode="auto">
          <a:xfrm>
            <a:off x="2178050" y="5797551"/>
            <a:ext cx="7518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en-GB" altLang="en-US" sz="2400" dirty="0">
                <a:solidFill>
                  <a:srgbClr val="252525"/>
                </a:solidFill>
                <a:ea typeface="Times New Roman" charset="0"/>
                <a:cs typeface="Times New Roman" charset="0"/>
              </a:rPr>
              <a:t>Diamond     Graphite		                Lysozyme</a:t>
            </a:r>
            <a:endParaRPr lang="en-GB" altLang="en-US" sz="2400" dirty="0">
              <a:ea typeface="Times New Roman" charset="0"/>
              <a:cs typeface="Times New Roman" charset="0"/>
            </a:endParaRPr>
          </a:p>
        </p:txBody>
      </p:sp>
      <p:pic>
        <p:nvPicPr>
          <p:cNvPr id="22535" name="Picture 8" descr="http://www.uni-leipzig.de/~straeter/practical/images/lys_crystals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7801" y="3227389"/>
            <a:ext cx="3465513" cy="255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ttangolo 5"/>
          <p:cNvSpPr/>
          <p:nvPr/>
        </p:nvSpPr>
        <p:spPr>
          <a:xfrm>
            <a:off x="0" y="3607"/>
            <a:ext cx="12178390" cy="523210"/>
          </a:xfrm>
          <a:prstGeom prst="rect">
            <a:avLst/>
          </a:prstGeom>
        </p:spPr>
        <p:txBody>
          <a:bodyPr wrap="square" lIns="91431" tIns="45715" rIns="91431" bIns="45715">
            <a:spAutoFit/>
          </a:bodyPr>
          <a:lstStyle/>
          <a:p>
            <a:pPr algn="ctr">
              <a:defRPr/>
            </a:pPr>
            <a:r>
              <a:rPr lang="it-IT" altLang="en-US" sz="2800" b="1" dirty="0" err="1">
                <a:effectLst>
                  <a:outerShdw blurRad="38100" dist="38100" dir="2700000" algn="tl">
                    <a:srgbClr val="000000">
                      <a:alpha val="43137"/>
                    </a:srgbClr>
                  </a:outerShdw>
                </a:effectLst>
                <a:latin typeface="Times New Roman" charset="0"/>
                <a:ea typeface="Times New Roman" charset="0"/>
                <a:cs typeface="Times New Roman" charset="0"/>
              </a:rPr>
              <a:t>Crystals</a:t>
            </a:r>
            <a:r>
              <a:rPr lang="it-IT" altLang="en-US" sz="2800" b="1" dirty="0">
                <a:effectLst>
                  <a:outerShdw blurRad="38100" dist="38100" dir="2700000" algn="tl">
                    <a:srgbClr val="000000">
                      <a:alpha val="43137"/>
                    </a:srgbClr>
                  </a:outerShdw>
                </a:effectLst>
                <a:latin typeface="Times New Roman" charset="0"/>
                <a:ea typeface="Times New Roman" charset="0"/>
                <a:cs typeface="Times New Roman" charset="0"/>
              </a:rPr>
              <a:t> and </a:t>
            </a:r>
            <a:r>
              <a:rPr lang="it-IT" altLang="en-US" sz="2800" b="1" dirty="0" err="1">
                <a:effectLst>
                  <a:outerShdw blurRad="38100" dist="38100" dir="2700000" algn="tl">
                    <a:srgbClr val="000000">
                      <a:alpha val="43137"/>
                    </a:srgbClr>
                  </a:outerShdw>
                </a:effectLst>
                <a:latin typeface="Times New Roman" charset="0"/>
                <a:ea typeface="Times New Roman" charset="0"/>
                <a:cs typeface="Times New Roman" charset="0"/>
              </a:rPr>
              <a:t>Protein</a:t>
            </a:r>
            <a:r>
              <a:rPr lang="it-IT" altLang="en-US" sz="2800" b="1" dirty="0">
                <a:effectLst>
                  <a:outerShdw blurRad="38100" dist="38100" dir="2700000" algn="tl">
                    <a:srgbClr val="000000">
                      <a:alpha val="43137"/>
                    </a:srgbClr>
                  </a:outerShdw>
                </a:effectLst>
                <a:latin typeface="Times New Roman" charset="0"/>
                <a:ea typeface="Times New Roman" charset="0"/>
                <a:cs typeface="Times New Roman" charset="0"/>
              </a:rPr>
              <a:t> </a:t>
            </a:r>
            <a:r>
              <a:rPr lang="it-IT" altLang="en-US" sz="2800" b="1" dirty="0" err="1">
                <a:effectLst>
                  <a:outerShdw blurRad="38100" dist="38100" dir="2700000" algn="tl">
                    <a:srgbClr val="000000">
                      <a:alpha val="43137"/>
                    </a:srgbClr>
                  </a:outerShdw>
                </a:effectLst>
                <a:latin typeface="Times New Roman" charset="0"/>
                <a:ea typeface="Times New Roman" charset="0"/>
                <a:cs typeface="Times New Roman" charset="0"/>
              </a:rPr>
              <a:t>Crystals</a:t>
            </a:r>
            <a:endParaRPr lang="en-US" sz="2700" b="1" dirty="0">
              <a:latin typeface="Times New Roman" charset="0"/>
              <a:ea typeface="Times New Roman" charset="0"/>
              <a:cs typeface="Times New Roman" charset="0"/>
            </a:endParaRPr>
          </a:p>
        </p:txBody>
      </p:sp>
      <p:sp>
        <p:nvSpPr>
          <p:cNvPr id="2" name="Date Placeholder 1"/>
          <p:cNvSpPr>
            <a:spLocks noGrp="1"/>
          </p:cNvSpPr>
          <p:nvPr>
            <p:ph type="dt" sz="half" idx="10"/>
          </p:nvPr>
        </p:nvSpPr>
        <p:spPr/>
        <p:txBody>
          <a:bodyPr/>
          <a:lstStyle/>
          <a:p>
            <a:r>
              <a:rPr lang="it-IT" smtClean="0"/>
              <a:t>04/04/18</a:t>
            </a:r>
            <a:endParaRPr lang="en-US"/>
          </a:p>
        </p:txBody>
      </p:sp>
      <p:sp>
        <p:nvSpPr>
          <p:cNvPr id="3" name="Slide Number Placeholder 2"/>
          <p:cNvSpPr>
            <a:spLocks noGrp="1"/>
          </p:cNvSpPr>
          <p:nvPr>
            <p:ph type="sldNum" sz="quarter" idx="12"/>
          </p:nvPr>
        </p:nvSpPr>
        <p:spPr/>
        <p:txBody>
          <a:bodyPr/>
          <a:lstStyle/>
          <a:p>
            <a:fld id="{3E2C805A-53F6-E646-A211-CDCC79B0086A}" type="slidenum">
              <a:rPr lang="en-US" smtClean="0"/>
              <a:t>5</a:t>
            </a:fld>
            <a:endParaRPr lang="en-US"/>
          </a:p>
        </p:txBody>
      </p:sp>
    </p:spTree>
    <p:extLst>
      <p:ext uri="{BB962C8B-B14F-4D97-AF65-F5344CB8AC3E}">
        <p14:creationId xmlns:p14="http://schemas.microsoft.com/office/powerpoint/2010/main" val="54856966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2" name="Picture 4" descr="phase_diag_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069" y="1462675"/>
            <a:ext cx="4691062" cy="3127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4579" name="Rettangolo 1"/>
          <p:cNvSpPr>
            <a:spLocks noChangeArrowheads="1"/>
          </p:cNvSpPr>
          <p:nvPr/>
        </p:nvSpPr>
        <p:spPr bwMode="auto">
          <a:xfrm>
            <a:off x="994673" y="1800884"/>
            <a:ext cx="4693709"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en-GB" altLang="en-US" sz="2400" dirty="0" smtClean="0">
                <a:ea typeface="Times New Roman" charset="0"/>
                <a:cs typeface="Times New Roman" charset="0"/>
              </a:rPr>
              <a:t>Proteins solubility is determined by </a:t>
            </a:r>
            <a:r>
              <a:rPr lang="en-GB" altLang="en-US" sz="2400" dirty="0">
                <a:ea typeface="Times New Roman" charset="0"/>
                <a:cs typeface="Times New Roman" charset="0"/>
              </a:rPr>
              <a:t>many </a:t>
            </a:r>
            <a:r>
              <a:rPr lang="en-GB" altLang="en-US" sz="2400" dirty="0" smtClean="0">
                <a:ea typeface="Times New Roman" charset="0"/>
                <a:cs typeface="Times New Roman" charset="0"/>
              </a:rPr>
              <a:t>factors</a:t>
            </a:r>
            <a:endParaRPr lang="en-GB" altLang="en-US" sz="2400" dirty="0">
              <a:ea typeface="Times New Roman" charset="0"/>
              <a:cs typeface="Times New Roman" charset="0"/>
            </a:endParaRPr>
          </a:p>
          <a:p>
            <a:pPr>
              <a:spcBef>
                <a:spcPct val="0"/>
              </a:spcBef>
              <a:buFontTx/>
              <a:buNone/>
            </a:pPr>
            <a:endParaRPr lang="it-IT" altLang="en-US" sz="2400" dirty="0">
              <a:ea typeface="Times New Roman" charset="0"/>
              <a:cs typeface="Times New Roman" charset="0"/>
            </a:endParaRPr>
          </a:p>
          <a:p>
            <a:pPr>
              <a:spcBef>
                <a:spcPct val="0"/>
              </a:spcBef>
              <a:buFontTx/>
              <a:buNone/>
            </a:pPr>
            <a:r>
              <a:rPr lang="it-IT" altLang="en-US" sz="2400" dirty="0">
                <a:ea typeface="Times New Roman" charset="0"/>
                <a:cs typeface="Times New Roman" charset="0"/>
              </a:rPr>
              <a:t>-Temperature</a:t>
            </a:r>
          </a:p>
          <a:p>
            <a:pPr>
              <a:spcBef>
                <a:spcPct val="0"/>
              </a:spcBef>
              <a:buFontTx/>
              <a:buNone/>
            </a:pPr>
            <a:r>
              <a:rPr lang="it-IT" altLang="en-US" sz="2400" dirty="0">
                <a:ea typeface="Times New Roman" charset="0"/>
                <a:cs typeface="Times New Roman" charset="0"/>
              </a:rPr>
              <a:t>-</a:t>
            </a:r>
            <a:r>
              <a:rPr lang="it-IT" altLang="en-US" sz="2400" dirty="0" err="1">
                <a:ea typeface="Times New Roman" charset="0"/>
                <a:cs typeface="Times New Roman" charset="0"/>
              </a:rPr>
              <a:t>pH</a:t>
            </a:r>
            <a:endParaRPr lang="it-IT" altLang="en-US" sz="2400" dirty="0">
              <a:ea typeface="Times New Roman" charset="0"/>
              <a:cs typeface="Times New Roman" charset="0"/>
            </a:endParaRPr>
          </a:p>
          <a:p>
            <a:pPr>
              <a:spcBef>
                <a:spcPct val="0"/>
              </a:spcBef>
              <a:buFontTx/>
              <a:buNone/>
            </a:pPr>
            <a:r>
              <a:rPr lang="it-IT" altLang="en-US" sz="2400" dirty="0">
                <a:ea typeface="Times New Roman" charset="0"/>
                <a:cs typeface="Times New Roman" charset="0"/>
              </a:rPr>
              <a:t>-Salt </a:t>
            </a:r>
            <a:r>
              <a:rPr lang="it-IT" altLang="en-US" sz="2400" dirty="0" err="1">
                <a:ea typeface="Times New Roman" charset="0"/>
                <a:cs typeface="Times New Roman" charset="0"/>
              </a:rPr>
              <a:t>concentration</a:t>
            </a:r>
            <a:endParaRPr lang="it-IT" altLang="en-US" sz="2400" dirty="0">
              <a:ea typeface="Times New Roman" charset="0"/>
              <a:cs typeface="Times New Roman" charset="0"/>
            </a:endParaRPr>
          </a:p>
          <a:p>
            <a:pPr>
              <a:spcBef>
                <a:spcPct val="0"/>
              </a:spcBef>
              <a:buFontTx/>
              <a:buNone/>
            </a:pPr>
            <a:r>
              <a:rPr lang="it-IT" altLang="en-US" sz="2400" dirty="0">
                <a:ea typeface="Times New Roman" charset="0"/>
                <a:cs typeface="Times New Roman" charset="0"/>
              </a:rPr>
              <a:t>- …</a:t>
            </a:r>
          </a:p>
          <a:p>
            <a:pPr>
              <a:spcBef>
                <a:spcPct val="0"/>
              </a:spcBef>
              <a:buFontTx/>
              <a:buNone/>
            </a:pPr>
            <a:endParaRPr lang="en-GB" altLang="en-US" sz="2400" dirty="0"/>
          </a:p>
        </p:txBody>
      </p:sp>
      <p:sp>
        <p:nvSpPr>
          <p:cNvPr id="24580" name="Rettangolo 2"/>
          <p:cNvSpPr>
            <a:spLocks noChangeArrowheads="1"/>
          </p:cNvSpPr>
          <p:nvPr/>
        </p:nvSpPr>
        <p:spPr bwMode="auto">
          <a:xfrm>
            <a:off x="0" y="869521"/>
            <a:ext cx="12192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pPr>
            <a:r>
              <a:rPr lang="en-GB" altLang="en-US" sz="2400" dirty="0" smtClean="0">
                <a:solidFill>
                  <a:srgbClr val="252525"/>
                </a:solidFill>
                <a:ea typeface="Times New Roman" charset="0"/>
                <a:cs typeface="Times New Roman" charset="0"/>
              </a:rPr>
              <a:t>P</a:t>
            </a:r>
            <a:r>
              <a:rPr lang="en-GB" altLang="en-US" sz="2400" dirty="0" smtClean="0">
                <a:ea typeface="Times New Roman" charset="0"/>
                <a:cs typeface="Times New Roman" charset="0"/>
              </a:rPr>
              <a:t>rotein crystals can be obtained from supersaturated solutions</a:t>
            </a:r>
            <a:endParaRPr lang="en-GB" altLang="en-US" sz="2400" dirty="0">
              <a:ea typeface="Times New Roman" charset="0"/>
              <a:cs typeface="Times New Roman" charset="0"/>
            </a:endParaRPr>
          </a:p>
        </p:txBody>
      </p:sp>
      <p:sp>
        <p:nvSpPr>
          <p:cNvPr id="24581" name="Rettangolo 6"/>
          <p:cNvSpPr>
            <a:spLocks noChangeArrowheads="1"/>
          </p:cNvSpPr>
          <p:nvPr/>
        </p:nvSpPr>
        <p:spPr bwMode="auto">
          <a:xfrm>
            <a:off x="-13609" y="5105693"/>
            <a:ext cx="121919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pPr>
            <a:r>
              <a:rPr lang="en-GB" altLang="en-US" sz="2400" dirty="0" smtClean="0">
                <a:ea typeface="Times New Roman" charset="0"/>
                <a:cs typeface="Times New Roman" charset="0"/>
              </a:rPr>
              <a:t>The main </a:t>
            </a:r>
            <a:r>
              <a:rPr lang="en-GB" altLang="en-US" sz="2400" b="1" dirty="0" smtClean="0">
                <a:ea typeface="Times New Roman" charset="0"/>
                <a:cs typeface="Times New Roman" charset="0"/>
              </a:rPr>
              <a:t>difficulty</a:t>
            </a:r>
            <a:r>
              <a:rPr lang="en-GB" altLang="en-US" sz="2400" dirty="0" smtClean="0">
                <a:ea typeface="Times New Roman" charset="0"/>
                <a:cs typeface="Times New Roman" charset="0"/>
              </a:rPr>
              <a:t> is to obtain relatively </a:t>
            </a:r>
            <a:r>
              <a:rPr lang="en-GB" altLang="en-US" sz="2400" b="1" dirty="0" smtClean="0">
                <a:ea typeface="Times New Roman" charset="0"/>
                <a:cs typeface="Times New Roman" charset="0"/>
              </a:rPr>
              <a:t>big</a:t>
            </a:r>
            <a:r>
              <a:rPr lang="en-GB" altLang="en-US" sz="2400" dirty="0" smtClean="0">
                <a:ea typeface="Times New Roman" charset="0"/>
                <a:cs typeface="Times New Roman" charset="0"/>
              </a:rPr>
              <a:t> and </a:t>
            </a:r>
            <a:r>
              <a:rPr lang="en-GB" altLang="en-US" sz="2400" b="1" dirty="0" smtClean="0">
                <a:ea typeface="Times New Roman" charset="0"/>
                <a:cs typeface="Times New Roman" charset="0"/>
              </a:rPr>
              <a:t>defect-free</a:t>
            </a:r>
            <a:r>
              <a:rPr lang="en-GB" altLang="en-US" sz="2400" dirty="0" smtClean="0">
                <a:ea typeface="Times New Roman" charset="0"/>
                <a:cs typeface="Times New Roman" charset="0"/>
              </a:rPr>
              <a:t> crystals</a:t>
            </a:r>
            <a:endParaRPr lang="en-GB" altLang="en-US" sz="2400" dirty="0">
              <a:ea typeface="Times New Roman" charset="0"/>
              <a:cs typeface="Times New Roman" charset="0"/>
            </a:endParaRPr>
          </a:p>
        </p:txBody>
      </p:sp>
      <p:cxnSp>
        <p:nvCxnSpPr>
          <p:cNvPr id="7"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ttangolo 5"/>
          <p:cNvSpPr/>
          <p:nvPr/>
        </p:nvSpPr>
        <p:spPr>
          <a:xfrm>
            <a:off x="0" y="3607"/>
            <a:ext cx="12178390" cy="523210"/>
          </a:xfrm>
          <a:prstGeom prst="rect">
            <a:avLst/>
          </a:prstGeom>
        </p:spPr>
        <p:txBody>
          <a:bodyPr wrap="square" lIns="91431" tIns="45715" rIns="91431" bIns="45715">
            <a:spAutoFit/>
          </a:bodyPr>
          <a:lstStyle/>
          <a:p>
            <a:pPr algn="ctr">
              <a:defRPr/>
            </a:pPr>
            <a:r>
              <a:rPr lang="it-IT" altLang="en-US" sz="2800" b="1" dirty="0" err="1">
                <a:effectLst>
                  <a:outerShdw blurRad="38100" dist="38100" dir="2700000" algn="tl">
                    <a:srgbClr val="000000">
                      <a:alpha val="43137"/>
                    </a:srgbClr>
                  </a:outerShdw>
                </a:effectLst>
                <a:latin typeface="Times New Roman" charset="0"/>
                <a:ea typeface="Times New Roman" charset="0"/>
                <a:cs typeface="Times New Roman" charset="0"/>
              </a:rPr>
              <a:t>Protein</a:t>
            </a:r>
            <a:r>
              <a:rPr lang="it-IT" altLang="en-US" sz="2800" b="1" dirty="0">
                <a:effectLst>
                  <a:outerShdw blurRad="38100" dist="38100" dir="2700000" algn="tl">
                    <a:srgbClr val="000000">
                      <a:alpha val="43137"/>
                    </a:srgbClr>
                  </a:outerShdw>
                </a:effectLst>
                <a:latin typeface="Times New Roman" charset="0"/>
                <a:ea typeface="Times New Roman" charset="0"/>
                <a:cs typeface="Times New Roman" charset="0"/>
              </a:rPr>
              <a:t> </a:t>
            </a:r>
            <a:r>
              <a:rPr lang="it-IT" altLang="en-US" sz="2800" b="1" dirty="0" err="1">
                <a:effectLst>
                  <a:outerShdw blurRad="38100" dist="38100" dir="2700000" algn="tl">
                    <a:srgbClr val="000000">
                      <a:alpha val="43137"/>
                    </a:srgbClr>
                  </a:outerShdw>
                </a:effectLst>
                <a:latin typeface="Times New Roman" charset="0"/>
                <a:ea typeface="Times New Roman" charset="0"/>
                <a:cs typeface="Times New Roman" charset="0"/>
              </a:rPr>
              <a:t>Crystallization</a:t>
            </a:r>
            <a:endParaRPr lang="en-US" sz="2700" b="1" dirty="0">
              <a:latin typeface="Times New Roman" charset="0"/>
              <a:ea typeface="Times New Roman" charset="0"/>
              <a:cs typeface="Times New Roman" charset="0"/>
            </a:endParaRPr>
          </a:p>
        </p:txBody>
      </p:sp>
      <p:sp>
        <p:nvSpPr>
          <p:cNvPr id="2" name="Date Placeholder 1"/>
          <p:cNvSpPr>
            <a:spLocks noGrp="1"/>
          </p:cNvSpPr>
          <p:nvPr>
            <p:ph type="dt" sz="half" idx="10"/>
          </p:nvPr>
        </p:nvSpPr>
        <p:spPr/>
        <p:txBody>
          <a:bodyPr/>
          <a:lstStyle/>
          <a:p>
            <a:r>
              <a:rPr lang="it-IT" smtClean="0"/>
              <a:t>04/04/18</a:t>
            </a:r>
            <a:endParaRPr lang="en-US"/>
          </a:p>
        </p:txBody>
      </p:sp>
      <p:sp>
        <p:nvSpPr>
          <p:cNvPr id="3" name="Slide Number Placeholder 2"/>
          <p:cNvSpPr>
            <a:spLocks noGrp="1"/>
          </p:cNvSpPr>
          <p:nvPr>
            <p:ph type="sldNum" sz="quarter" idx="12"/>
          </p:nvPr>
        </p:nvSpPr>
        <p:spPr/>
        <p:txBody>
          <a:bodyPr/>
          <a:lstStyle/>
          <a:p>
            <a:fld id="{3E2C805A-53F6-E646-A211-CDCC79B0086A}" type="slidenum">
              <a:rPr lang="en-US" smtClean="0"/>
              <a:t>6</a:t>
            </a:fld>
            <a:endParaRPr lang="en-US" dirty="0"/>
          </a:p>
        </p:txBody>
      </p:sp>
    </p:spTree>
    <p:extLst>
      <p:ext uri="{BB962C8B-B14F-4D97-AF65-F5344CB8AC3E}">
        <p14:creationId xmlns:p14="http://schemas.microsoft.com/office/powerpoint/2010/main" val="109108375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70" name="Text Box 6"/>
          <p:cNvSpPr txBox="1">
            <a:spLocks noChangeArrowheads="1"/>
          </p:cNvSpPr>
          <p:nvPr/>
        </p:nvSpPr>
        <p:spPr bwMode="auto">
          <a:xfrm>
            <a:off x="-9865" y="907744"/>
            <a:ext cx="12178389"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altLang="en-US" sz="2400" dirty="0" smtClean="0">
                <a:latin typeface="Times New Roman" charset="0"/>
              </a:rPr>
              <a:t>A </a:t>
            </a:r>
            <a:r>
              <a:rPr lang="en-US" altLang="en-US" sz="2400" b="1" dirty="0" smtClean="0">
                <a:latin typeface="Times New Roman" charset="0"/>
              </a:rPr>
              <a:t>perfect crystal</a:t>
            </a:r>
            <a:r>
              <a:rPr lang="en-US" altLang="en-US" sz="2400" dirty="0" smtClean="0">
                <a:latin typeface="Times New Roman" charset="0"/>
              </a:rPr>
              <a:t> yields perfectly ordered </a:t>
            </a:r>
            <a:r>
              <a:rPr lang="en-US" altLang="en-US" sz="2400" b="1" dirty="0" smtClean="0">
                <a:latin typeface="Times New Roman" charset="0"/>
              </a:rPr>
              <a:t>Bragg peaks</a:t>
            </a:r>
            <a:r>
              <a:rPr lang="en-US" altLang="en-US" sz="2400" dirty="0" smtClean="0">
                <a:latin typeface="Times New Roman" charset="0"/>
              </a:rPr>
              <a:t>  </a:t>
            </a:r>
            <a:endParaRPr lang="en-US" altLang="en-US" sz="3200" dirty="0">
              <a:latin typeface="Times New Roman" charset="0"/>
            </a:endParaRPr>
          </a:p>
        </p:txBody>
      </p:sp>
      <p:grpSp>
        <p:nvGrpSpPr>
          <p:cNvPr id="190580" name="Group 116"/>
          <p:cNvGrpSpPr>
            <a:grpSpLocks/>
          </p:cNvGrpSpPr>
          <p:nvPr/>
        </p:nvGrpSpPr>
        <p:grpSpPr bwMode="auto">
          <a:xfrm>
            <a:off x="2024063" y="1960563"/>
            <a:ext cx="2909888" cy="2505075"/>
            <a:chOff x="1824" y="1200"/>
            <a:chExt cx="1440" cy="1152"/>
          </a:xfrm>
        </p:grpSpPr>
        <p:sp>
          <p:nvSpPr>
            <p:cNvPr id="190471" name="Oval 7"/>
            <p:cNvSpPr>
              <a:spLocks noChangeArrowheads="1"/>
            </p:cNvSpPr>
            <p:nvPr/>
          </p:nvSpPr>
          <p:spPr bwMode="auto">
            <a:xfrm>
              <a:off x="1824" y="120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01" name="Oval 37"/>
            <p:cNvSpPr>
              <a:spLocks noChangeArrowheads="1"/>
            </p:cNvSpPr>
            <p:nvPr/>
          </p:nvSpPr>
          <p:spPr bwMode="auto">
            <a:xfrm>
              <a:off x="1968" y="120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02" name="Oval 38"/>
            <p:cNvSpPr>
              <a:spLocks noChangeArrowheads="1"/>
            </p:cNvSpPr>
            <p:nvPr/>
          </p:nvSpPr>
          <p:spPr bwMode="auto">
            <a:xfrm>
              <a:off x="2112" y="120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03" name="Oval 39"/>
            <p:cNvSpPr>
              <a:spLocks noChangeArrowheads="1"/>
            </p:cNvSpPr>
            <p:nvPr/>
          </p:nvSpPr>
          <p:spPr bwMode="auto">
            <a:xfrm>
              <a:off x="2256" y="120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04" name="Oval 40"/>
            <p:cNvSpPr>
              <a:spLocks noChangeArrowheads="1"/>
            </p:cNvSpPr>
            <p:nvPr/>
          </p:nvSpPr>
          <p:spPr bwMode="auto">
            <a:xfrm>
              <a:off x="2400" y="120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05" name="Oval 41"/>
            <p:cNvSpPr>
              <a:spLocks noChangeArrowheads="1"/>
            </p:cNvSpPr>
            <p:nvPr/>
          </p:nvSpPr>
          <p:spPr bwMode="auto">
            <a:xfrm>
              <a:off x="2544" y="120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06" name="Oval 42"/>
            <p:cNvSpPr>
              <a:spLocks noChangeArrowheads="1"/>
            </p:cNvSpPr>
            <p:nvPr/>
          </p:nvSpPr>
          <p:spPr bwMode="auto">
            <a:xfrm>
              <a:off x="2688" y="120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07" name="Oval 43"/>
            <p:cNvSpPr>
              <a:spLocks noChangeArrowheads="1"/>
            </p:cNvSpPr>
            <p:nvPr/>
          </p:nvSpPr>
          <p:spPr bwMode="auto">
            <a:xfrm>
              <a:off x="2832" y="120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08" name="Oval 44"/>
            <p:cNvSpPr>
              <a:spLocks noChangeArrowheads="1"/>
            </p:cNvSpPr>
            <p:nvPr/>
          </p:nvSpPr>
          <p:spPr bwMode="auto">
            <a:xfrm>
              <a:off x="2976" y="120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09" name="Oval 45"/>
            <p:cNvSpPr>
              <a:spLocks noChangeArrowheads="1"/>
            </p:cNvSpPr>
            <p:nvPr/>
          </p:nvSpPr>
          <p:spPr bwMode="auto">
            <a:xfrm>
              <a:off x="3120" y="120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10" name="Oval 46"/>
            <p:cNvSpPr>
              <a:spLocks noChangeArrowheads="1"/>
            </p:cNvSpPr>
            <p:nvPr/>
          </p:nvSpPr>
          <p:spPr bwMode="auto">
            <a:xfrm>
              <a:off x="1824" y="134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11" name="Oval 47"/>
            <p:cNvSpPr>
              <a:spLocks noChangeArrowheads="1"/>
            </p:cNvSpPr>
            <p:nvPr/>
          </p:nvSpPr>
          <p:spPr bwMode="auto">
            <a:xfrm>
              <a:off x="1968" y="134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12" name="Oval 48"/>
            <p:cNvSpPr>
              <a:spLocks noChangeArrowheads="1"/>
            </p:cNvSpPr>
            <p:nvPr/>
          </p:nvSpPr>
          <p:spPr bwMode="auto">
            <a:xfrm>
              <a:off x="2112" y="134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13" name="Oval 49"/>
            <p:cNvSpPr>
              <a:spLocks noChangeArrowheads="1"/>
            </p:cNvSpPr>
            <p:nvPr/>
          </p:nvSpPr>
          <p:spPr bwMode="auto">
            <a:xfrm>
              <a:off x="2256" y="134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14" name="Oval 50"/>
            <p:cNvSpPr>
              <a:spLocks noChangeArrowheads="1"/>
            </p:cNvSpPr>
            <p:nvPr/>
          </p:nvSpPr>
          <p:spPr bwMode="auto">
            <a:xfrm>
              <a:off x="2400" y="134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15" name="Oval 51"/>
            <p:cNvSpPr>
              <a:spLocks noChangeArrowheads="1"/>
            </p:cNvSpPr>
            <p:nvPr/>
          </p:nvSpPr>
          <p:spPr bwMode="auto">
            <a:xfrm>
              <a:off x="2544" y="134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16" name="Oval 52"/>
            <p:cNvSpPr>
              <a:spLocks noChangeArrowheads="1"/>
            </p:cNvSpPr>
            <p:nvPr/>
          </p:nvSpPr>
          <p:spPr bwMode="auto">
            <a:xfrm>
              <a:off x="2688" y="134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17" name="Oval 53"/>
            <p:cNvSpPr>
              <a:spLocks noChangeArrowheads="1"/>
            </p:cNvSpPr>
            <p:nvPr/>
          </p:nvSpPr>
          <p:spPr bwMode="auto">
            <a:xfrm>
              <a:off x="2832" y="134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18" name="Oval 54"/>
            <p:cNvSpPr>
              <a:spLocks noChangeArrowheads="1"/>
            </p:cNvSpPr>
            <p:nvPr/>
          </p:nvSpPr>
          <p:spPr bwMode="auto">
            <a:xfrm>
              <a:off x="2976" y="134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19" name="Oval 55"/>
            <p:cNvSpPr>
              <a:spLocks noChangeArrowheads="1"/>
            </p:cNvSpPr>
            <p:nvPr/>
          </p:nvSpPr>
          <p:spPr bwMode="auto">
            <a:xfrm>
              <a:off x="3120" y="134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20" name="Oval 56"/>
            <p:cNvSpPr>
              <a:spLocks noChangeArrowheads="1"/>
            </p:cNvSpPr>
            <p:nvPr/>
          </p:nvSpPr>
          <p:spPr bwMode="auto">
            <a:xfrm>
              <a:off x="1824" y="148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21" name="Oval 57"/>
            <p:cNvSpPr>
              <a:spLocks noChangeArrowheads="1"/>
            </p:cNvSpPr>
            <p:nvPr/>
          </p:nvSpPr>
          <p:spPr bwMode="auto">
            <a:xfrm>
              <a:off x="1968" y="148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22" name="Oval 58"/>
            <p:cNvSpPr>
              <a:spLocks noChangeArrowheads="1"/>
            </p:cNvSpPr>
            <p:nvPr/>
          </p:nvSpPr>
          <p:spPr bwMode="auto">
            <a:xfrm>
              <a:off x="2112" y="148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23" name="Oval 59"/>
            <p:cNvSpPr>
              <a:spLocks noChangeArrowheads="1"/>
            </p:cNvSpPr>
            <p:nvPr/>
          </p:nvSpPr>
          <p:spPr bwMode="auto">
            <a:xfrm>
              <a:off x="2256" y="148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24" name="Oval 60"/>
            <p:cNvSpPr>
              <a:spLocks noChangeArrowheads="1"/>
            </p:cNvSpPr>
            <p:nvPr/>
          </p:nvSpPr>
          <p:spPr bwMode="auto">
            <a:xfrm>
              <a:off x="2400" y="148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25" name="Oval 61"/>
            <p:cNvSpPr>
              <a:spLocks noChangeArrowheads="1"/>
            </p:cNvSpPr>
            <p:nvPr/>
          </p:nvSpPr>
          <p:spPr bwMode="auto">
            <a:xfrm>
              <a:off x="2544" y="148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26" name="Oval 62"/>
            <p:cNvSpPr>
              <a:spLocks noChangeArrowheads="1"/>
            </p:cNvSpPr>
            <p:nvPr/>
          </p:nvSpPr>
          <p:spPr bwMode="auto">
            <a:xfrm>
              <a:off x="2688" y="148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27" name="Oval 63"/>
            <p:cNvSpPr>
              <a:spLocks noChangeArrowheads="1"/>
            </p:cNvSpPr>
            <p:nvPr/>
          </p:nvSpPr>
          <p:spPr bwMode="auto">
            <a:xfrm>
              <a:off x="2832" y="148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28" name="Oval 64"/>
            <p:cNvSpPr>
              <a:spLocks noChangeArrowheads="1"/>
            </p:cNvSpPr>
            <p:nvPr/>
          </p:nvSpPr>
          <p:spPr bwMode="auto">
            <a:xfrm>
              <a:off x="2976" y="148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29" name="Oval 65"/>
            <p:cNvSpPr>
              <a:spLocks noChangeArrowheads="1"/>
            </p:cNvSpPr>
            <p:nvPr/>
          </p:nvSpPr>
          <p:spPr bwMode="auto">
            <a:xfrm>
              <a:off x="3120" y="148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30" name="Oval 66"/>
            <p:cNvSpPr>
              <a:spLocks noChangeArrowheads="1"/>
            </p:cNvSpPr>
            <p:nvPr/>
          </p:nvSpPr>
          <p:spPr bwMode="auto">
            <a:xfrm>
              <a:off x="1824" y="163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31" name="Oval 67"/>
            <p:cNvSpPr>
              <a:spLocks noChangeArrowheads="1"/>
            </p:cNvSpPr>
            <p:nvPr/>
          </p:nvSpPr>
          <p:spPr bwMode="auto">
            <a:xfrm>
              <a:off x="1968" y="163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32" name="Oval 68"/>
            <p:cNvSpPr>
              <a:spLocks noChangeArrowheads="1"/>
            </p:cNvSpPr>
            <p:nvPr/>
          </p:nvSpPr>
          <p:spPr bwMode="auto">
            <a:xfrm>
              <a:off x="2112" y="163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33" name="Oval 69"/>
            <p:cNvSpPr>
              <a:spLocks noChangeArrowheads="1"/>
            </p:cNvSpPr>
            <p:nvPr/>
          </p:nvSpPr>
          <p:spPr bwMode="auto">
            <a:xfrm>
              <a:off x="2256" y="163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34" name="Oval 70"/>
            <p:cNvSpPr>
              <a:spLocks noChangeArrowheads="1"/>
            </p:cNvSpPr>
            <p:nvPr/>
          </p:nvSpPr>
          <p:spPr bwMode="auto">
            <a:xfrm>
              <a:off x="2400" y="163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35" name="Oval 71"/>
            <p:cNvSpPr>
              <a:spLocks noChangeArrowheads="1"/>
            </p:cNvSpPr>
            <p:nvPr/>
          </p:nvSpPr>
          <p:spPr bwMode="auto">
            <a:xfrm>
              <a:off x="2544" y="163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36" name="Oval 72"/>
            <p:cNvSpPr>
              <a:spLocks noChangeArrowheads="1"/>
            </p:cNvSpPr>
            <p:nvPr/>
          </p:nvSpPr>
          <p:spPr bwMode="auto">
            <a:xfrm>
              <a:off x="2688" y="163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37" name="Oval 73"/>
            <p:cNvSpPr>
              <a:spLocks noChangeArrowheads="1"/>
            </p:cNvSpPr>
            <p:nvPr/>
          </p:nvSpPr>
          <p:spPr bwMode="auto">
            <a:xfrm>
              <a:off x="2832" y="163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38" name="Oval 74"/>
            <p:cNvSpPr>
              <a:spLocks noChangeArrowheads="1"/>
            </p:cNvSpPr>
            <p:nvPr/>
          </p:nvSpPr>
          <p:spPr bwMode="auto">
            <a:xfrm>
              <a:off x="2976" y="163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39" name="Oval 75"/>
            <p:cNvSpPr>
              <a:spLocks noChangeArrowheads="1"/>
            </p:cNvSpPr>
            <p:nvPr/>
          </p:nvSpPr>
          <p:spPr bwMode="auto">
            <a:xfrm>
              <a:off x="3120" y="163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40" name="Oval 76"/>
            <p:cNvSpPr>
              <a:spLocks noChangeArrowheads="1"/>
            </p:cNvSpPr>
            <p:nvPr/>
          </p:nvSpPr>
          <p:spPr bwMode="auto">
            <a:xfrm>
              <a:off x="1824" y="177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41" name="Oval 77"/>
            <p:cNvSpPr>
              <a:spLocks noChangeArrowheads="1"/>
            </p:cNvSpPr>
            <p:nvPr/>
          </p:nvSpPr>
          <p:spPr bwMode="auto">
            <a:xfrm>
              <a:off x="1968" y="177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42" name="Oval 78"/>
            <p:cNvSpPr>
              <a:spLocks noChangeArrowheads="1"/>
            </p:cNvSpPr>
            <p:nvPr/>
          </p:nvSpPr>
          <p:spPr bwMode="auto">
            <a:xfrm>
              <a:off x="2112" y="177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43" name="Oval 79"/>
            <p:cNvSpPr>
              <a:spLocks noChangeArrowheads="1"/>
            </p:cNvSpPr>
            <p:nvPr/>
          </p:nvSpPr>
          <p:spPr bwMode="auto">
            <a:xfrm>
              <a:off x="2256" y="177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44" name="Oval 80"/>
            <p:cNvSpPr>
              <a:spLocks noChangeArrowheads="1"/>
            </p:cNvSpPr>
            <p:nvPr/>
          </p:nvSpPr>
          <p:spPr bwMode="auto">
            <a:xfrm>
              <a:off x="2400" y="177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45" name="Oval 81"/>
            <p:cNvSpPr>
              <a:spLocks noChangeArrowheads="1"/>
            </p:cNvSpPr>
            <p:nvPr/>
          </p:nvSpPr>
          <p:spPr bwMode="auto">
            <a:xfrm>
              <a:off x="2544" y="177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46" name="Oval 82"/>
            <p:cNvSpPr>
              <a:spLocks noChangeArrowheads="1"/>
            </p:cNvSpPr>
            <p:nvPr/>
          </p:nvSpPr>
          <p:spPr bwMode="auto">
            <a:xfrm>
              <a:off x="2688" y="177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47" name="Oval 83"/>
            <p:cNvSpPr>
              <a:spLocks noChangeArrowheads="1"/>
            </p:cNvSpPr>
            <p:nvPr/>
          </p:nvSpPr>
          <p:spPr bwMode="auto">
            <a:xfrm>
              <a:off x="2832" y="177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48" name="Oval 84"/>
            <p:cNvSpPr>
              <a:spLocks noChangeArrowheads="1"/>
            </p:cNvSpPr>
            <p:nvPr/>
          </p:nvSpPr>
          <p:spPr bwMode="auto">
            <a:xfrm>
              <a:off x="2976" y="177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49" name="Oval 85"/>
            <p:cNvSpPr>
              <a:spLocks noChangeArrowheads="1"/>
            </p:cNvSpPr>
            <p:nvPr/>
          </p:nvSpPr>
          <p:spPr bwMode="auto">
            <a:xfrm>
              <a:off x="3120" y="177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50" name="Oval 86"/>
            <p:cNvSpPr>
              <a:spLocks noChangeArrowheads="1"/>
            </p:cNvSpPr>
            <p:nvPr/>
          </p:nvSpPr>
          <p:spPr bwMode="auto">
            <a:xfrm>
              <a:off x="1824" y="192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51" name="Oval 87"/>
            <p:cNvSpPr>
              <a:spLocks noChangeArrowheads="1"/>
            </p:cNvSpPr>
            <p:nvPr/>
          </p:nvSpPr>
          <p:spPr bwMode="auto">
            <a:xfrm>
              <a:off x="1968" y="192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52" name="Oval 88"/>
            <p:cNvSpPr>
              <a:spLocks noChangeArrowheads="1"/>
            </p:cNvSpPr>
            <p:nvPr/>
          </p:nvSpPr>
          <p:spPr bwMode="auto">
            <a:xfrm>
              <a:off x="2112" y="192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53" name="Oval 89"/>
            <p:cNvSpPr>
              <a:spLocks noChangeArrowheads="1"/>
            </p:cNvSpPr>
            <p:nvPr/>
          </p:nvSpPr>
          <p:spPr bwMode="auto">
            <a:xfrm>
              <a:off x="2256" y="192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54" name="Oval 90"/>
            <p:cNvSpPr>
              <a:spLocks noChangeArrowheads="1"/>
            </p:cNvSpPr>
            <p:nvPr/>
          </p:nvSpPr>
          <p:spPr bwMode="auto">
            <a:xfrm>
              <a:off x="2400" y="192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55" name="Oval 91"/>
            <p:cNvSpPr>
              <a:spLocks noChangeArrowheads="1"/>
            </p:cNvSpPr>
            <p:nvPr/>
          </p:nvSpPr>
          <p:spPr bwMode="auto">
            <a:xfrm>
              <a:off x="2544" y="192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56" name="Oval 92"/>
            <p:cNvSpPr>
              <a:spLocks noChangeArrowheads="1"/>
            </p:cNvSpPr>
            <p:nvPr/>
          </p:nvSpPr>
          <p:spPr bwMode="auto">
            <a:xfrm>
              <a:off x="2688" y="192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57" name="Oval 93"/>
            <p:cNvSpPr>
              <a:spLocks noChangeArrowheads="1"/>
            </p:cNvSpPr>
            <p:nvPr/>
          </p:nvSpPr>
          <p:spPr bwMode="auto">
            <a:xfrm>
              <a:off x="2832" y="192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58" name="Oval 94"/>
            <p:cNvSpPr>
              <a:spLocks noChangeArrowheads="1"/>
            </p:cNvSpPr>
            <p:nvPr/>
          </p:nvSpPr>
          <p:spPr bwMode="auto">
            <a:xfrm>
              <a:off x="2976" y="192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59" name="Oval 95"/>
            <p:cNvSpPr>
              <a:spLocks noChangeArrowheads="1"/>
            </p:cNvSpPr>
            <p:nvPr/>
          </p:nvSpPr>
          <p:spPr bwMode="auto">
            <a:xfrm>
              <a:off x="3120" y="192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60" name="Oval 96"/>
            <p:cNvSpPr>
              <a:spLocks noChangeArrowheads="1"/>
            </p:cNvSpPr>
            <p:nvPr/>
          </p:nvSpPr>
          <p:spPr bwMode="auto">
            <a:xfrm>
              <a:off x="1824" y="206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61" name="Oval 97"/>
            <p:cNvSpPr>
              <a:spLocks noChangeArrowheads="1"/>
            </p:cNvSpPr>
            <p:nvPr/>
          </p:nvSpPr>
          <p:spPr bwMode="auto">
            <a:xfrm>
              <a:off x="1968" y="206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62" name="Oval 98"/>
            <p:cNvSpPr>
              <a:spLocks noChangeArrowheads="1"/>
            </p:cNvSpPr>
            <p:nvPr/>
          </p:nvSpPr>
          <p:spPr bwMode="auto">
            <a:xfrm>
              <a:off x="2112" y="206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63" name="Oval 99"/>
            <p:cNvSpPr>
              <a:spLocks noChangeArrowheads="1"/>
            </p:cNvSpPr>
            <p:nvPr/>
          </p:nvSpPr>
          <p:spPr bwMode="auto">
            <a:xfrm>
              <a:off x="2256" y="206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64" name="Oval 100"/>
            <p:cNvSpPr>
              <a:spLocks noChangeArrowheads="1"/>
            </p:cNvSpPr>
            <p:nvPr/>
          </p:nvSpPr>
          <p:spPr bwMode="auto">
            <a:xfrm>
              <a:off x="2400" y="206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65" name="Oval 101"/>
            <p:cNvSpPr>
              <a:spLocks noChangeArrowheads="1"/>
            </p:cNvSpPr>
            <p:nvPr/>
          </p:nvSpPr>
          <p:spPr bwMode="auto">
            <a:xfrm>
              <a:off x="2544" y="206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66" name="Oval 102"/>
            <p:cNvSpPr>
              <a:spLocks noChangeArrowheads="1"/>
            </p:cNvSpPr>
            <p:nvPr/>
          </p:nvSpPr>
          <p:spPr bwMode="auto">
            <a:xfrm>
              <a:off x="2688" y="206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67" name="Oval 103"/>
            <p:cNvSpPr>
              <a:spLocks noChangeArrowheads="1"/>
            </p:cNvSpPr>
            <p:nvPr/>
          </p:nvSpPr>
          <p:spPr bwMode="auto">
            <a:xfrm>
              <a:off x="2832" y="206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68" name="Oval 104"/>
            <p:cNvSpPr>
              <a:spLocks noChangeArrowheads="1"/>
            </p:cNvSpPr>
            <p:nvPr/>
          </p:nvSpPr>
          <p:spPr bwMode="auto">
            <a:xfrm>
              <a:off x="2976" y="206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69" name="Oval 105"/>
            <p:cNvSpPr>
              <a:spLocks noChangeArrowheads="1"/>
            </p:cNvSpPr>
            <p:nvPr/>
          </p:nvSpPr>
          <p:spPr bwMode="auto">
            <a:xfrm>
              <a:off x="3120" y="206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70" name="Oval 106"/>
            <p:cNvSpPr>
              <a:spLocks noChangeArrowheads="1"/>
            </p:cNvSpPr>
            <p:nvPr/>
          </p:nvSpPr>
          <p:spPr bwMode="auto">
            <a:xfrm>
              <a:off x="1824" y="220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71" name="Oval 107"/>
            <p:cNvSpPr>
              <a:spLocks noChangeArrowheads="1"/>
            </p:cNvSpPr>
            <p:nvPr/>
          </p:nvSpPr>
          <p:spPr bwMode="auto">
            <a:xfrm>
              <a:off x="1968" y="220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72" name="Oval 108"/>
            <p:cNvSpPr>
              <a:spLocks noChangeArrowheads="1"/>
            </p:cNvSpPr>
            <p:nvPr/>
          </p:nvSpPr>
          <p:spPr bwMode="auto">
            <a:xfrm>
              <a:off x="2112" y="220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73" name="Oval 109"/>
            <p:cNvSpPr>
              <a:spLocks noChangeArrowheads="1"/>
            </p:cNvSpPr>
            <p:nvPr/>
          </p:nvSpPr>
          <p:spPr bwMode="auto">
            <a:xfrm>
              <a:off x="2256" y="220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74" name="Oval 110"/>
            <p:cNvSpPr>
              <a:spLocks noChangeArrowheads="1"/>
            </p:cNvSpPr>
            <p:nvPr/>
          </p:nvSpPr>
          <p:spPr bwMode="auto">
            <a:xfrm>
              <a:off x="2400" y="220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75" name="Oval 111"/>
            <p:cNvSpPr>
              <a:spLocks noChangeArrowheads="1"/>
            </p:cNvSpPr>
            <p:nvPr/>
          </p:nvSpPr>
          <p:spPr bwMode="auto">
            <a:xfrm>
              <a:off x="2544" y="220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76" name="Oval 112"/>
            <p:cNvSpPr>
              <a:spLocks noChangeArrowheads="1"/>
            </p:cNvSpPr>
            <p:nvPr/>
          </p:nvSpPr>
          <p:spPr bwMode="auto">
            <a:xfrm>
              <a:off x="2688" y="220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77" name="Oval 113"/>
            <p:cNvSpPr>
              <a:spLocks noChangeArrowheads="1"/>
            </p:cNvSpPr>
            <p:nvPr/>
          </p:nvSpPr>
          <p:spPr bwMode="auto">
            <a:xfrm>
              <a:off x="2832" y="220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78" name="Oval 114"/>
            <p:cNvSpPr>
              <a:spLocks noChangeArrowheads="1"/>
            </p:cNvSpPr>
            <p:nvPr/>
          </p:nvSpPr>
          <p:spPr bwMode="auto">
            <a:xfrm>
              <a:off x="2976" y="220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0579" name="Oval 115"/>
            <p:cNvSpPr>
              <a:spLocks noChangeArrowheads="1"/>
            </p:cNvSpPr>
            <p:nvPr/>
          </p:nvSpPr>
          <p:spPr bwMode="auto">
            <a:xfrm>
              <a:off x="3120" y="220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90591" name="Line 127"/>
          <p:cNvSpPr>
            <a:spLocks noChangeShapeType="1"/>
          </p:cNvSpPr>
          <p:nvPr/>
        </p:nvSpPr>
        <p:spPr bwMode="auto">
          <a:xfrm flipV="1">
            <a:off x="-4329912" y="1960563"/>
            <a:ext cx="0" cy="2355850"/>
          </a:xfrm>
          <a:prstGeom prst="line">
            <a:avLst/>
          </a:prstGeom>
          <a:noFill/>
          <a:ln w="22225">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90585" name="Picture 121" descr="Demo1_a_N_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643" y="1676094"/>
            <a:ext cx="3124200" cy="31242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it-IT" smtClean="0"/>
              <a:t>04/04/18</a:t>
            </a:r>
            <a:endParaRPr lang="en-US"/>
          </a:p>
        </p:txBody>
      </p:sp>
      <p:sp>
        <p:nvSpPr>
          <p:cNvPr id="3" name="Slide Number Placeholder 2"/>
          <p:cNvSpPr>
            <a:spLocks noGrp="1"/>
          </p:cNvSpPr>
          <p:nvPr>
            <p:ph type="sldNum" sz="quarter" idx="12"/>
          </p:nvPr>
        </p:nvSpPr>
        <p:spPr/>
        <p:txBody>
          <a:bodyPr/>
          <a:lstStyle/>
          <a:p>
            <a:fld id="{3E2C805A-53F6-E646-A211-CDCC79B0086A}" type="slidenum">
              <a:rPr lang="en-US" smtClean="0"/>
              <a:t>7</a:t>
            </a:fld>
            <a:endParaRPr lang="en-US"/>
          </a:p>
        </p:txBody>
      </p:sp>
      <p:cxnSp>
        <p:nvCxnSpPr>
          <p:cNvPr id="108"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Rettangolo 5"/>
          <p:cNvSpPr/>
          <p:nvPr/>
        </p:nvSpPr>
        <p:spPr>
          <a:xfrm>
            <a:off x="0" y="3607"/>
            <a:ext cx="12178390" cy="523210"/>
          </a:xfrm>
          <a:prstGeom prst="rect">
            <a:avLst/>
          </a:prstGeom>
        </p:spPr>
        <p:txBody>
          <a:bodyPr wrap="square" lIns="91431" tIns="45715" rIns="91431" bIns="45715">
            <a:spAutoFit/>
          </a:bodyPr>
          <a:lstStyle/>
          <a:p>
            <a:pPr algn="ctr">
              <a:defRPr/>
            </a:pPr>
            <a:r>
              <a:rPr lang="en-GB" altLang="en-US" sz="2800" b="1" dirty="0" smtClean="0">
                <a:effectLst>
                  <a:outerShdw blurRad="38100" dist="38100" dir="2700000" algn="tl">
                    <a:srgbClr val="000000">
                      <a:alpha val="43137"/>
                    </a:srgbClr>
                  </a:outerShdw>
                </a:effectLst>
                <a:latin typeface="Times New Roman" charset="0"/>
                <a:ea typeface="Times New Roman" charset="0"/>
                <a:cs typeface="Times New Roman" charset="0"/>
              </a:rPr>
              <a:t>Diffraction from a perfect crystal </a:t>
            </a:r>
            <a:endParaRPr lang="en-GB" sz="2400" b="1" dirty="0">
              <a:latin typeface="Times New Roman" charset="0"/>
              <a:ea typeface="Times New Roman" charset="0"/>
              <a:cs typeface="Times New Roman" charset="0"/>
            </a:endParaRPr>
          </a:p>
        </p:txBody>
      </p:sp>
      <p:sp>
        <p:nvSpPr>
          <p:cNvPr id="4" name="TextBox 3"/>
          <p:cNvSpPr txBox="1"/>
          <p:nvPr/>
        </p:nvSpPr>
        <p:spPr>
          <a:xfrm>
            <a:off x="-9866" y="5533868"/>
            <a:ext cx="12178389" cy="461665"/>
          </a:xfrm>
          <a:prstGeom prst="rect">
            <a:avLst/>
          </a:prstGeom>
          <a:noFill/>
        </p:spPr>
        <p:txBody>
          <a:bodyPr wrap="square" rtlCol="0">
            <a:spAutoFit/>
          </a:bodyPr>
          <a:lstStyle/>
          <a:p>
            <a:pPr algn="ctr"/>
            <a:r>
              <a:rPr lang="en-US" sz="2400" dirty="0" smtClean="0">
                <a:latin typeface="Times New Roman" charset="0"/>
                <a:ea typeface="Times New Roman" charset="0"/>
                <a:cs typeface="Times New Roman" charset="0"/>
              </a:rPr>
              <a:t>The perfect symmetry in the real space is reflected in a perfect symmetry in the reciprocal space</a:t>
            </a:r>
            <a:endParaRPr lang="en-US" sz="2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410054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86" name="Group 86"/>
          <p:cNvGrpSpPr>
            <a:grpSpLocks/>
          </p:cNvGrpSpPr>
          <p:nvPr/>
        </p:nvGrpSpPr>
        <p:grpSpPr bwMode="auto">
          <a:xfrm>
            <a:off x="2415689" y="1559020"/>
            <a:ext cx="2344738" cy="1885950"/>
            <a:chOff x="281" y="1248"/>
            <a:chExt cx="1477" cy="1188"/>
          </a:xfrm>
        </p:grpSpPr>
        <p:sp>
          <p:nvSpPr>
            <p:cNvPr id="204887" name="Oval 87"/>
            <p:cNvSpPr>
              <a:spLocks noChangeArrowheads="1"/>
            </p:cNvSpPr>
            <p:nvPr/>
          </p:nvSpPr>
          <p:spPr bwMode="auto">
            <a:xfrm>
              <a:off x="288" y="1253"/>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888" name="Oval 88"/>
            <p:cNvSpPr>
              <a:spLocks noChangeArrowheads="1"/>
            </p:cNvSpPr>
            <p:nvPr/>
          </p:nvSpPr>
          <p:spPr bwMode="auto">
            <a:xfrm>
              <a:off x="463" y="126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889" name="Oval 89"/>
            <p:cNvSpPr>
              <a:spLocks noChangeArrowheads="1"/>
            </p:cNvSpPr>
            <p:nvPr/>
          </p:nvSpPr>
          <p:spPr bwMode="auto">
            <a:xfrm>
              <a:off x="587" y="126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890" name="Oval 90"/>
            <p:cNvSpPr>
              <a:spLocks noChangeArrowheads="1"/>
            </p:cNvSpPr>
            <p:nvPr/>
          </p:nvSpPr>
          <p:spPr bwMode="auto">
            <a:xfrm>
              <a:off x="720" y="124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891" name="Oval 91"/>
            <p:cNvSpPr>
              <a:spLocks noChangeArrowheads="1"/>
            </p:cNvSpPr>
            <p:nvPr/>
          </p:nvSpPr>
          <p:spPr bwMode="auto">
            <a:xfrm>
              <a:off x="882" y="126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892" name="Oval 92"/>
            <p:cNvSpPr>
              <a:spLocks noChangeArrowheads="1"/>
            </p:cNvSpPr>
            <p:nvPr/>
          </p:nvSpPr>
          <p:spPr bwMode="auto">
            <a:xfrm>
              <a:off x="990" y="126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893" name="Oval 93"/>
            <p:cNvSpPr>
              <a:spLocks noChangeArrowheads="1"/>
            </p:cNvSpPr>
            <p:nvPr/>
          </p:nvSpPr>
          <p:spPr bwMode="auto">
            <a:xfrm>
              <a:off x="1158" y="126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894" name="Oval 94"/>
            <p:cNvSpPr>
              <a:spLocks noChangeArrowheads="1"/>
            </p:cNvSpPr>
            <p:nvPr/>
          </p:nvSpPr>
          <p:spPr bwMode="auto">
            <a:xfrm>
              <a:off x="1302" y="125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895" name="Oval 95"/>
            <p:cNvSpPr>
              <a:spLocks noChangeArrowheads="1"/>
            </p:cNvSpPr>
            <p:nvPr/>
          </p:nvSpPr>
          <p:spPr bwMode="auto">
            <a:xfrm>
              <a:off x="1458" y="126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896" name="Oval 96"/>
            <p:cNvSpPr>
              <a:spLocks noChangeArrowheads="1"/>
            </p:cNvSpPr>
            <p:nvPr/>
          </p:nvSpPr>
          <p:spPr bwMode="auto">
            <a:xfrm>
              <a:off x="1602" y="126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897" name="Oval 97"/>
            <p:cNvSpPr>
              <a:spLocks noChangeArrowheads="1"/>
            </p:cNvSpPr>
            <p:nvPr/>
          </p:nvSpPr>
          <p:spPr bwMode="auto">
            <a:xfrm>
              <a:off x="281" y="141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898" name="Oval 98"/>
            <p:cNvSpPr>
              <a:spLocks noChangeArrowheads="1"/>
            </p:cNvSpPr>
            <p:nvPr/>
          </p:nvSpPr>
          <p:spPr bwMode="auto">
            <a:xfrm>
              <a:off x="456" y="143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899" name="Oval 99"/>
            <p:cNvSpPr>
              <a:spLocks noChangeArrowheads="1"/>
            </p:cNvSpPr>
            <p:nvPr/>
          </p:nvSpPr>
          <p:spPr bwMode="auto">
            <a:xfrm>
              <a:off x="594" y="143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00" name="Oval 100"/>
            <p:cNvSpPr>
              <a:spLocks noChangeArrowheads="1"/>
            </p:cNvSpPr>
            <p:nvPr/>
          </p:nvSpPr>
          <p:spPr bwMode="auto">
            <a:xfrm>
              <a:off x="743" y="139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01" name="Oval 101"/>
            <p:cNvSpPr>
              <a:spLocks noChangeArrowheads="1"/>
            </p:cNvSpPr>
            <p:nvPr/>
          </p:nvSpPr>
          <p:spPr bwMode="auto">
            <a:xfrm>
              <a:off x="882" y="141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02" name="Oval 102"/>
            <p:cNvSpPr>
              <a:spLocks noChangeArrowheads="1"/>
            </p:cNvSpPr>
            <p:nvPr/>
          </p:nvSpPr>
          <p:spPr bwMode="auto">
            <a:xfrm>
              <a:off x="1019" y="141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03" name="Oval 103"/>
            <p:cNvSpPr>
              <a:spLocks noChangeArrowheads="1"/>
            </p:cNvSpPr>
            <p:nvPr/>
          </p:nvSpPr>
          <p:spPr bwMode="auto">
            <a:xfrm>
              <a:off x="1170" y="141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04" name="Oval 104"/>
            <p:cNvSpPr>
              <a:spLocks noChangeArrowheads="1"/>
            </p:cNvSpPr>
            <p:nvPr/>
          </p:nvSpPr>
          <p:spPr bwMode="auto">
            <a:xfrm>
              <a:off x="1333" y="1409"/>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05" name="Oval 105"/>
            <p:cNvSpPr>
              <a:spLocks noChangeArrowheads="1"/>
            </p:cNvSpPr>
            <p:nvPr/>
          </p:nvSpPr>
          <p:spPr bwMode="auto">
            <a:xfrm>
              <a:off x="1489" y="141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06" name="Oval 106"/>
            <p:cNvSpPr>
              <a:spLocks noChangeArrowheads="1"/>
            </p:cNvSpPr>
            <p:nvPr/>
          </p:nvSpPr>
          <p:spPr bwMode="auto">
            <a:xfrm>
              <a:off x="1608" y="141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07" name="Oval 107"/>
            <p:cNvSpPr>
              <a:spLocks noChangeArrowheads="1"/>
            </p:cNvSpPr>
            <p:nvPr/>
          </p:nvSpPr>
          <p:spPr bwMode="auto">
            <a:xfrm>
              <a:off x="294" y="155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08" name="Oval 108"/>
            <p:cNvSpPr>
              <a:spLocks noChangeArrowheads="1"/>
            </p:cNvSpPr>
            <p:nvPr/>
          </p:nvSpPr>
          <p:spPr bwMode="auto">
            <a:xfrm>
              <a:off x="450" y="155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09" name="Oval 109"/>
            <p:cNvSpPr>
              <a:spLocks noChangeArrowheads="1"/>
            </p:cNvSpPr>
            <p:nvPr/>
          </p:nvSpPr>
          <p:spPr bwMode="auto">
            <a:xfrm>
              <a:off x="738" y="155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10" name="Oval 110"/>
            <p:cNvSpPr>
              <a:spLocks noChangeArrowheads="1"/>
            </p:cNvSpPr>
            <p:nvPr/>
          </p:nvSpPr>
          <p:spPr bwMode="auto">
            <a:xfrm>
              <a:off x="863" y="156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11" name="Oval 111"/>
            <p:cNvSpPr>
              <a:spLocks noChangeArrowheads="1"/>
            </p:cNvSpPr>
            <p:nvPr/>
          </p:nvSpPr>
          <p:spPr bwMode="auto">
            <a:xfrm>
              <a:off x="1013" y="156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12" name="Oval 112"/>
            <p:cNvSpPr>
              <a:spLocks noChangeArrowheads="1"/>
            </p:cNvSpPr>
            <p:nvPr/>
          </p:nvSpPr>
          <p:spPr bwMode="auto">
            <a:xfrm>
              <a:off x="1165" y="156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13" name="Oval 113"/>
            <p:cNvSpPr>
              <a:spLocks noChangeArrowheads="1"/>
            </p:cNvSpPr>
            <p:nvPr/>
          </p:nvSpPr>
          <p:spPr bwMode="auto">
            <a:xfrm>
              <a:off x="1314" y="155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14" name="Oval 114"/>
            <p:cNvSpPr>
              <a:spLocks noChangeArrowheads="1"/>
            </p:cNvSpPr>
            <p:nvPr/>
          </p:nvSpPr>
          <p:spPr bwMode="auto">
            <a:xfrm>
              <a:off x="1440" y="1567"/>
              <a:ext cx="162"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15" name="Oval 115"/>
            <p:cNvSpPr>
              <a:spLocks noChangeArrowheads="1"/>
            </p:cNvSpPr>
            <p:nvPr/>
          </p:nvSpPr>
          <p:spPr bwMode="auto">
            <a:xfrm>
              <a:off x="1602" y="156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16" name="Oval 116"/>
            <p:cNvSpPr>
              <a:spLocks noChangeArrowheads="1"/>
            </p:cNvSpPr>
            <p:nvPr/>
          </p:nvSpPr>
          <p:spPr bwMode="auto">
            <a:xfrm>
              <a:off x="282" y="169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17" name="Oval 117"/>
            <p:cNvSpPr>
              <a:spLocks noChangeArrowheads="1"/>
            </p:cNvSpPr>
            <p:nvPr/>
          </p:nvSpPr>
          <p:spPr bwMode="auto">
            <a:xfrm>
              <a:off x="438" y="1705"/>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18" name="Oval 118"/>
            <p:cNvSpPr>
              <a:spLocks noChangeArrowheads="1"/>
            </p:cNvSpPr>
            <p:nvPr/>
          </p:nvSpPr>
          <p:spPr bwMode="auto">
            <a:xfrm>
              <a:off x="612" y="169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19" name="Oval 119"/>
            <p:cNvSpPr>
              <a:spLocks noChangeArrowheads="1"/>
            </p:cNvSpPr>
            <p:nvPr/>
          </p:nvSpPr>
          <p:spPr bwMode="auto">
            <a:xfrm>
              <a:off x="762" y="171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20" name="Oval 120"/>
            <p:cNvSpPr>
              <a:spLocks noChangeArrowheads="1"/>
            </p:cNvSpPr>
            <p:nvPr/>
          </p:nvSpPr>
          <p:spPr bwMode="auto">
            <a:xfrm>
              <a:off x="887" y="1698"/>
              <a:ext cx="162"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21" name="Oval 121"/>
            <p:cNvSpPr>
              <a:spLocks noChangeArrowheads="1"/>
            </p:cNvSpPr>
            <p:nvPr/>
          </p:nvSpPr>
          <p:spPr bwMode="auto">
            <a:xfrm>
              <a:off x="1032" y="169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22" name="Oval 122"/>
            <p:cNvSpPr>
              <a:spLocks noChangeArrowheads="1"/>
            </p:cNvSpPr>
            <p:nvPr/>
          </p:nvSpPr>
          <p:spPr bwMode="auto">
            <a:xfrm>
              <a:off x="1170" y="169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23" name="Oval 123"/>
            <p:cNvSpPr>
              <a:spLocks noChangeArrowheads="1"/>
            </p:cNvSpPr>
            <p:nvPr/>
          </p:nvSpPr>
          <p:spPr bwMode="auto">
            <a:xfrm>
              <a:off x="1314" y="169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24" name="Oval 124"/>
            <p:cNvSpPr>
              <a:spLocks noChangeArrowheads="1"/>
            </p:cNvSpPr>
            <p:nvPr/>
          </p:nvSpPr>
          <p:spPr bwMode="auto">
            <a:xfrm>
              <a:off x="1458" y="169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25" name="Oval 125"/>
            <p:cNvSpPr>
              <a:spLocks noChangeArrowheads="1"/>
            </p:cNvSpPr>
            <p:nvPr/>
          </p:nvSpPr>
          <p:spPr bwMode="auto">
            <a:xfrm>
              <a:off x="1602" y="169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26" name="Oval 126"/>
            <p:cNvSpPr>
              <a:spLocks noChangeArrowheads="1"/>
            </p:cNvSpPr>
            <p:nvPr/>
          </p:nvSpPr>
          <p:spPr bwMode="auto">
            <a:xfrm>
              <a:off x="312" y="183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27" name="Oval 127"/>
            <p:cNvSpPr>
              <a:spLocks noChangeArrowheads="1"/>
            </p:cNvSpPr>
            <p:nvPr/>
          </p:nvSpPr>
          <p:spPr bwMode="auto">
            <a:xfrm>
              <a:off x="450" y="184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28" name="Oval 128"/>
            <p:cNvSpPr>
              <a:spLocks noChangeArrowheads="1"/>
            </p:cNvSpPr>
            <p:nvPr/>
          </p:nvSpPr>
          <p:spPr bwMode="auto">
            <a:xfrm>
              <a:off x="600" y="183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29" name="Oval 129"/>
            <p:cNvSpPr>
              <a:spLocks noChangeArrowheads="1"/>
            </p:cNvSpPr>
            <p:nvPr/>
          </p:nvSpPr>
          <p:spPr bwMode="auto">
            <a:xfrm>
              <a:off x="738" y="184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30" name="Oval 130"/>
            <p:cNvSpPr>
              <a:spLocks noChangeArrowheads="1"/>
            </p:cNvSpPr>
            <p:nvPr/>
          </p:nvSpPr>
          <p:spPr bwMode="auto">
            <a:xfrm>
              <a:off x="882" y="183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31" name="Oval 131"/>
            <p:cNvSpPr>
              <a:spLocks noChangeArrowheads="1"/>
            </p:cNvSpPr>
            <p:nvPr/>
          </p:nvSpPr>
          <p:spPr bwMode="auto">
            <a:xfrm>
              <a:off x="1050" y="1823"/>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32" name="Oval 132"/>
            <p:cNvSpPr>
              <a:spLocks noChangeArrowheads="1"/>
            </p:cNvSpPr>
            <p:nvPr/>
          </p:nvSpPr>
          <p:spPr bwMode="auto">
            <a:xfrm>
              <a:off x="1170" y="183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33" name="Oval 133"/>
            <p:cNvSpPr>
              <a:spLocks noChangeArrowheads="1"/>
            </p:cNvSpPr>
            <p:nvPr/>
          </p:nvSpPr>
          <p:spPr bwMode="auto">
            <a:xfrm>
              <a:off x="1314" y="184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34" name="Oval 134"/>
            <p:cNvSpPr>
              <a:spLocks noChangeArrowheads="1"/>
            </p:cNvSpPr>
            <p:nvPr/>
          </p:nvSpPr>
          <p:spPr bwMode="auto">
            <a:xfrm>
              <a:off x="1446" y="184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35" name="Oval 135"/>
            <p:cNvSpPr>
              <a:spLocks noChangeArrowheads="1"/>
            </p:cNvSpPr>
            <p:nvPr/>
          </p:nvSpPr>
          <p:spPr bwMode="auto">
            <a:xfrm>
              <a:off x="1602" y="184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36" name="Oval 136"/>
            <p:cNvSpPr>
              <a:spLocks noChangeArrowheads="1"/>
            </p:cNvSpPr>
            <p:nvPr/>
          </p:nvSpPr>
          <p:spPr bwMode="auto">
            <a:xfrm>
              <a:off x="306" y="198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37" name="Oval 137"/>
            <p:cNvSpPr>
              <a:spLocks noChangeArrowheads="1"/>
            </p:cNvSpPr>
            <p:nvPr/>
          </p:nvSpPr>
          <p:spPr bwMode="auto">
            <a:xfrm>
              <a:off x="456" y="198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38" name="Oval 138"/>
            <p:cNvSpPr>
              <a:spLocks noChangeArrowheads="1"/>
            </p:cNvSpPr>
            <p:nvPr/>
          </p:nvSpPr>
          <p:spPr bwMode="auto">
            <a:xfrm>
              <a:off x="594" y="198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39" name="Oval 139"/>
            <p:cNvSpPr>
              <a:spLocks noChangeArrowheads="1"/>
            </p:cNvSpPr>
            <p:nvPr/>
          </p:nvSpPr>
          <p:spPr bwMode="auto">
            <a:xfrm>
              <a:off x="744" y="198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40" name="Oval 140"/>
            <p:cNvSpPr>
              <a:spLocks noChangeArrowheads="1"/>
            </p:cNvSpPr>
            <p:nvPr/>
          </p:nvSpPr>
          <p:spPr bwMode="auto">
            <a:xfrm>
              <a:off x="894" y="199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41" name="Oval 141"/>
            <p:cNvSpPr>
              <a:spLocks noChangeArrowheads="1"/>
            </p:cNvSpPr>
            <p:nvPr/>
          </p:nvSpPr>
          <p:spPr bwMode="auto">
            <a:xfrm>
              <a:off x="1032" y="198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42" name="Oval 142"/>
            <p:cNvSpPr>
              <a:spLocks noChangeArrowheads="1"/>
            </p:cNvSpPr>
            <p:nvPr/>
          </p:nvSpPr>
          <p:spPr bwMode="auto">
            <a:xfrm>
              <a:off x="1170" y="198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43" name="Oval 143"/>
            <p:cNvSpPr>
              <a:spLocks noChangeArrowheads="1"/>
            </p:cNvSpPr>
            <p:nvPr/>
          </p:nvSpPr>
          <p:spPr bwMode="auto">
            <a:xfrm>
              <a:off x="1313" y="1973"/>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44" name="Oval 144"/>
            <p:cNvSpPr>
              <a:spLocks noChangeArrowheads="1"/>
            </p:cNvSpPr>
            <p:nvPr/>
          </p:nvSpPr>
          <p:spPr bwMode="auto">
            <a:xfrm>
              <a:off x="1470" y="198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45" name="Oval 145"/>
            <p:cNvSpPr>
              <a:spLocks noChangeArrowheads="1"/>
            </p:cNvSpPr>
            <p:nvPr/>
          </p:nvSpPr>
          <p:spPr bwMode="auto">
            <a:xfrm>
              <a:off x="1608" y="198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46" name="Oval 146"/>
            <p:cNvSpPr>
              <a:spLocks noChangeArrowheads="1"/>
            </p:cNvSpPr>
            <p:nvPr/>
          </p:nvSpPr>
          <p:spPr bwMode="auto">
            <a:xfrm>
              <a:off x="294" y="2105"/>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47" name="Oval 147"/>
            <p:cNvSpPr>
              <a:spLocks noChangeArrowheads="1"/>
            </p:cNvSpPr>
            <p:nvPr/>
          </p:nvSpPr>
          <p:spPr bwMode="auto">
            <a:xfrm>
              <a:off x="456" y="213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48" name="Oval 148"/>
            <p:cNvSpPr>
              <a:spLocks noChangeArrowheads="1"/>
            </p:cNvSpPr>
            <p:nvPr/>
          </p:nvSpPr>
          <p:spPr bwMode="auto">
            <a:xfrm>
              <a:off x="738" y="211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49" name="Oval 149"/>
            <p:cNvSpPr>
              <a:spLocks noChangeArrowheads="1"/>
            </p:cNvSpPr>
            <p:nvPr/>
          </p:nvSpPr>
          <p:spPr bwMode="auto">
            <a:xfrm>
              <a:off x="882" y="213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50" name="Oval 150"/>
            <p:cNvSpPr>
              <a:spLocks noChangeArrowheads="1"/>
            </p:cNvSpPr>
            <p:nvPr/>
          </p:nvSpPr>
          <p:spPr bwMode="auto">
            <a:xfrm>
              <a:off x="1026" y="213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51" name="Oval 151"/>
            <p:cNvSpPr>
              <a:spLocks noChangeArrowheads="1"/>
            </p:cNvSpPr>
            <p:nvPr/>
          </p:nvSpPr>
          <p:spPr bwMode="auto">
            <a:xfrm>
              <a:off x="1189" y="2100"/>
              <a:ext cx="144" cy="156"/>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52" name="Oval 152"/>
            <p:cNvSpPr>
              <a:spLocks noChangeArrowheads="1"/>
            </p:cNvSpPr>
            <p:nvPr/>
          </p:nvSpPr>
          <p:spPr bwMode="auto">
            <a:xfrm>
              <a:off x="1314" y="213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53" name="Oval 153"/>
            <p:cNvSpPr>
              <a:spLocks noChangeArrowheads="1"/>
            </p:cNvSpPr>
            <p:nvPr/>
          </p:nvSpPr>
          <p:spPr bwMode="auto">
            <a:xfrm>
              <a:off x="1452" y="213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54" name="Oval 154"/>
            <p:cNvSpPr>
              <a:spLocks noChangeArrowheads="1"/>
            </p:cNvSpPr>
            <p:nvPr/>
          </p:nvSpPr>
          <p:spPr bwMode="auto">
            <a:xfrm>
              <a:off x="1614" y="214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55" name="Oval 155"/>
            <p:cNvSpPr>
              <a:spLocks noChangeArrowheads="1"/>
            </p:cNvSpPr>
            <p:nvPr/>
          </p:nvSpPr>
          <p:spPr bwMode="auto">
            <a:xfrm>
              <a:off x="281" y="2280"/>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56" name="Oval 156"/>
            <p:cNvSpPr>
              <a:spLocks noChangeArrowheads="1"/>
            </p:cNvSpPr>
            <p:nvPr/>
          </p:nvSpPr>
          <p:spPr bwMode="auto">
            <a:xfrm>
              <a:off x="456" y="227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57" name="Oval 157"/>
            <p:cNvSpPr>
              <a:spLocks noChangeArrowheads="1"/>
            </p:cNvSpPr>
            <p:nvPr/>
          </p:nvSpPr>
          <p:spPr bwMode="auto">
            <a:xfrm>
              <a:off x="576" y="2286"/>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58" name="Oval 158"/>
            <p:cNvSpPr>
              <a:spLocks noChangeArrowheads="1"/>
            </p:cNvSpPr>
            <p:nvPr/>
          </p:nvSpPr>
          <p:spPr bwMode="auto">
            <a:xfrm>
              <a:off x="738" y="2287"/>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59" name="Oval 159"/>
            <p:cNvSpPr>
              <a:spLocks noChangeArrowheads="1"/>
            </p:cNvSpPr>
            <p:nvPr/>
          </p:nvSpPr>
          <p:spPr bwMode="auto">
            <a:xfrm>
              <a:off x="882" y="227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60" name="Oval 160"/>
            <p:cNvSpPr>
              <a:spLocks noChangeArrowheads="1"/>
            </p:cNvSpPr>
            <p:nvPr/>
          </p:nvSpPr>
          <p:spPr bwMode="auto">
            <a:xfrm>
              <a:off x="1026" y="2250"/>
              <a:ext cx="144" cy="162"/>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61" name="Oval 161"/>
            <p:cNvSpPr>
              <a:spLocks noChangeArrowheads="1"/>
            </p:cNvSpPr>
            <p:nvPr/>
          </p:nvSpPr>
          <p:spPr bwMode="auto">
            <a:xfrm>
              <a:off x="1170" y="227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62" name="Oval 162"/>
            <p:cNvSpPr>
              <a:spLocks noChangeArrowheads="1"/>
            </p:cNvSpPr>
            <p:nvPr/>
          </p:nvSpPr>
          <p:spPr bwMode="auto">
            <a:xfrm>
              <a:off x="1320" y="2268"/>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63" name="Oval 163"/>
            <p:cNvSpPr>
              <a:spLocks noChangeArrowheads="1"/>
            </p:cNvSpPr>
            <p:nvPr/>
          </p:nvSpPr>
          <p:spPr bwMode="auto">
            <a:xfrm>
              <a:off x="1433" y="2292"/>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64" name="Oval 164"/>
            <p:cNvSpPr>
              <a:spLocks noChangeArrowheads="1"/>
            </p:cNvSpPr>
            <p:nvPr/>
          </p:nvSpPr>
          <p:spPr bwMode="auto">
            <a:xfrm>
              <a:off x="1608" y="2281"/>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65" name="Oval 165"/>
            <p:cNvSpPr>
              <a:spLocks noChangeArrowheads="1"/>
            </p:cNvSpPr>
            <p:nvPr/>
          </p:nvSpPr>
          <p:spPr bwMode="auto">
            <a:xfrm>
              <a:off x="610" y="1574"/>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66" name="Oval 166"/>
            <p:cNvSpPr>
              <a:spLocks noChangeArrowheads="1"/>
            </p:cNvSpPr>
            <p:nvPr/>
          </p:nvSpPr>
          <p:spPr bwMode="auto">
            <a:xfrm>
              <a:off x="613" y="2137"/>
              <a:ext cx="144" cy="14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pic>
        <p:nvPicPr>
          <p:cNvPr id="204967" name="Picture 167" descr="All_Li_random_disp_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2040" y="3527521"/>
            <a:ext cx="2289175" cy="2289175"/>
          </a:xfrm>
          <a:prstGeom prst="rect">
            <a:avLst/>
          </a:prstGeom>
          <a:noFill/>
          <a:extLst>
            <a:ext uri="{909E8E84-426E-40dd-AFC4-6F175D3DCCD1}">
              <a14:hiddenFill xmlns="" xmlns:a14="http://schemas.microsoft.com/office/drawing/2010/main">
                <a:solidFill>
                  <a:srgbClr val="FFFFFF"/>
                </a:solidFill>
              </a14:hiddenFill>
            </a:ext>
          </a:extLst>
        </p:spPr>
      </p:pic>
      <p:sp>
        <p:nvSpPr>
          <p:cNvPr id="204968" name="Rectangle 168"/>
          <p:cNvSpPr>
            <a:spLocks noChangeArrowheads="1"/>
          </p:cNvSpPr>
          <p:nvPr/>
        </p:nvSpPr>
        <p:spPr bwMode="auto">
          <a:xfrm>
            <a:off x="2366478" y="5889721"/>
            <a:ext cx="2547937"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a:latin typeface="Times New Roman" charset="0"/>
              </a:rPr>
              <a:t>Random displacements</a:t>
            </a:r>
          </a:p>
        </p:txBody>
      </p:sp>
      <p:sp>
        <p:nvSpPr>
          <p:cNvPr id="204969" name="Rectangle 169"/>
          <p:cNvSpPr>
            <a:spLocks noChangeArrowheads="1"/>
          </p:cNvSpPr>
          <p:nvPr/>
        </p:nvSpPr>
        <p:spPr bwMode="auto">
          <a:xfrm>
            <a:off x="6976578" y="5886546"/>
            <a:ext cx="2903537"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2000">
                <a:latin typeface="Times New Roman" charset="0"/>
              </a:rPr>
              <a:t>Displacements short-range correlated</a:t>
            </a:r>
          </a:p>
        </p:txBody>
      </p:sp>
      <p:grpSp>
        <p:nvGrpSpPr>
          <p:cNvPr id="4" name="Group 3"/>
          <p:cNvGrpSpPr/>
          <p:nvPr/>
        </p:nvGrpSpPr>
        <p:grpSpPr>
          <a:xfrm>
            <a:off x="6908314" y="1503458"/>
            <a:ext cx="2382838" cy="1965325"/>
            <a:chOff x="6908800" y="966788"/>
            <a:chExt cx="2382838" cy="1965325"/>
          </a:xfrm>
        </p:grpSpPr>
        <p:sp>
          <p:nvSpPr>
            <p:cNvPr id="204970" name="Oval 170"/>
            <p:cNvSpPr>
              <a:spLocks noChangeArrowheads="1"/>
            </p:cNvSpPr>
            <p:nvPr/>
          </p:nvSpPr>
          <p:spPr bwMode="auto">
            <a:xfrm>
              <a:off x="6908800" y="10255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71" name="Oval 171"/>
            <p:cNvSpPr>
              <a:spLocks noChangeArrowheads="1"/>
            </p:cNvSpPr>
            <p:nvPr/>
          </p:nvSpPr>
          <p:spPr bwMode="auto">
            <a:xfrm>
              <a:off x="7137400" y="10255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72" name="Oval 172"/>
            <p:cNvSpPr>
              <a:spLocks noChangeArrowheads="1"/>
            </p:cNvSpPr>
            <p:nvPr/>
          </p:nvSpPr>
          <p:spPr bwMode="auto">
            <a:xfrm>
              <a:off x="7366000" y="10255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73" name="Oval 173"/>
            <p:cNvSpPr>
              <a:spLocks noChangeArrowheads="1"/>
            </p:cNvSpPr>
            <p:nvPr/>
          </p:nvSpPr>
          <p:spPr bwMode="auto">
            <a:xfrm>
              <a:off x="7653338" y="966788"/>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74" name="Oval 174"/>
            <p:cNvSpPr>
              <a:spLocks noChangeArrowheads="1"/>
            </p:cNvSpPr>
            <p:nvPr/>
          </p:nvSpPr>
          <p:spPr bwMode="auto">
            <a:xfrm>
              <a:off x="7881938" y="966788"/>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75" name="Oval 175"/>
            <p:cNvSpPr>
              <a:spLocks noChangeArrowheads="1"/>
            </p:cNvSpPr>
            <p:nvPr/>
          </p:nvSpPr>
          <p:spPr bwMode="auto">
            <a:xfrm>
              <a:off x="8110538" y="966788"/>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76" name="Oval 176"/>
            <p:cNvSpPr>
              <a:spLocks noChangeArrowheads="1"/>
            </p:cNvSpPr>
            <p:nvPr/>
          </p:nvSpPr>
          <p:spPr bwMode="auto">
            <a:xfrm>
              <a:off x="8348663" y="10255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77" name="Oval 177"/>
            <p:cNvSpPr>
              <a:spLocks noChangeArrowheads="1"/>
            </p:cNvSpPr>
            <p:nvPr/>
          </p:nvSpPr>
          <p:spPr bwMode="auto">
            <a:xfrm>
              <a:off x="8597900" y="100647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78" name="Oval 178"/>
            <p:cNvSpPr>
              <a:spLocks noChangeArrowheads="1"/>
            </p:cNvSpPr>
            <p:nvPr/>
          </p:nvSpPr>
          <p:spPr bwMode="auto">
            <a:xfrm>
              <a:off x="8826500" y="100647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79" name="Oval 179"/>
            <p:cNvSpPr>
              <a:spLocks noChangeArrowheads="1"/>
            </p:cNvSpPr>
            <p:nvPr/>
          </p:nvSpPr>
          <p:spPr bwMode="auto">
            <a:xfrm>
              <a:off x="9045575" y="104457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80" name="Oval 180"/>
            <p:cNvSpPr>
              <a:spLocks noChangeArrowheads="1"/>
            </p:cNvSpPr>
            <p:nvPr/>
          </p:nvSpPr>
          <p:spPr bwMode="auto">
            <a:xfrm>
              <a:off x="6908800" y="12541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81" name="Oval 181"/>
            <p:cNvSpPr>
              <a:spLocks noChangeArrowheads="1"/>
            </p:cNvSpPr>
            <p:nvPr/>
          </p:nvSpPr>
          <p:spPr bwMode="auto">
            <a:xfrm>
              <a:off x="7137400" y="12541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82" name="Oval 182"/>
            <p:cNvSpPr>
              <a:spLocks noChangeArrowheads="1"/>
            </p:cNvSpPr>
            <p:nvPr/>
          </p:nvSpPr>
          <p:spPr bwMode="auto">
            <a:xfrm>
              <a:off x="7366000" y="12541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83" name="Oval 183"/>
            <p:cNvSpPr>
              <a:spLocks noChangeArrowheads="1"/>
            </p:cNvSpPr>
            <p:nvPr/>
          </p:nvSpPr>
          <p:spPr bwMode="auto">
            <a:xfrm>
              <a:off x="7653338" y="1195388"/>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84" name="Oval 184"/>
            <p:cNvSpPr>
              <a:spLocks noChangeArrowheads="1"/>
            </p:cNvSpPr>
            <p:nvPr/>
          </p:nvSpPr>
          <p:spPr bwMode="auto">
            <a:xfrm>
              <a:off x="7881938" y="1195388"/>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85" name="Oval 185"/>
            <p:cNvSpPr>
              <a:spLocks noChangeArrowheads="1"/>
            </p:cNvSpPr>
            <p:nvPr/>
          </p:nvSpPr>
          <p:spPr bwMode="auto">
            <a:xfrm>
              <a:off x="8110538" y="1195388"/>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86" name="Oval 186"/>
            <p:cNvSpPr>
              <a:spLocks noChangeArrowheads="1"/>
            </p:cNvSpPr>
            <p:nvPr/>
          </p:nvSpPr>
          <p:spPr bwMode="auto">
            <a:xfrm>
              <a:off x="8348663" y="12541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87" name="Oval 187"/>
            <p:cNvSpPr>
              <a:spLocks noChangeArrowheads="1"/>
            </p:cNvSpPr>
            <p:nvPr/>
          </p:nvSpPr>
          <p:spPr bwMode="auto">
            <a:xfrm>
              <a:off x="8577263" y="12541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88" name="Oval 188"/>
            <p:cNvSpPr>
              <a:spLocks noChangeArrowheads="1"/>
            </p:cNvSpPr>
            <p:nvPr/>
          </p:nvSpPr>
          <p:spPr bwMode="auto">
            <a:xfrm>
              <a:off x="8805863" y="12541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89" name="Oval 189"/>
            <p:cNvSpPr>
              <a:spLocks noChangeArrowheads="1"/>
            </p:cNvSpPr>
            <p:nvPr/>
          </p:nvSpPr>
          <p:spPr bwMode="auto">
            <a:xfrm>
              <a:off x="9024938" y="12922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90" name="Oval 190"/>
            <p:cNvSpPr>
              <a:spLocks noChangeArrowheads="1"/>
            </p:cNvSpPr>
            <p:nvPr/>
          </p:nvSpPr>
          <p:spPr bwMode="auto">
            <a:xfrm>
              <a:off x="6977063" y="14827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91" name="Oval 191"/>
            <p:cNvSpPr>
              <a:spLocks noChangeArrowheads="1"/>
            </p:cNvSpPr>
            <p:nvPr/>
          </p:nvSpPr>
          <p:spPr bwMode="auto">
            <a:xfrm>
              <a:off x="7205663" y="14827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92" name="Oval 192"/>
            <p:cNvSpPr>
              <a:spLocks noChangeArrowheads="1"/>
            </p:cNvSpPr>
            <p:nvPr/>
          </p:nvSpPr>
          <p:spPr bwMode="auto">
            <a:xfrm>
              <a:off x="7434263" y="14827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93" name="Oval 193"/>
            <p:cNvSpPr>
              <a:spLocks noChangeArrowheads="1"/>
            </p:cNvSpPr>
            <p:nvPr/>
          </p:nvSpPr>
          <p:spPr bwMode="auto">
            <a:xfrm>
              <a:off x="7643813" y="1414463"/>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94" name="Oval 194"/>
            <p:cNvSpPr>
              <a:spLocks noChangeArrowheads="1"/>
            </p:cNvSpPr>
            <p:nvPr/>
          </p:nvSpPr>
          <p:spPr bwMode="auto">
            <a:xfrm>
              <a:off x="7862888" y="146367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95" name="Oval 195"/>
            <p:cNvSpPr>
              <a:spLocks noChangeArrowheads="1"/>
            </p:cNvSpPr>
            <p:nvPr/>
          </p:nvSpPr>
          <p:spPr bwMode="auto">
            <a:xfrm>
              <a:off x="8091488" y="146367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96" name="Oval 196"/>
            <p:cNvSpPr>
              <a:spLocks noChangeArrowheads="1"/>
            </p:cNvSpPr>
            <p:nvPr/>
          </p:nvSpPr>
          <p:spPr bwMode="auto">
            <a:xfrm>
              <a:off x="8348663" y="14827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97" name="Oval 197"/>
            <p:cNvSpPr>
              <a:spLocks noChangeArrowheads="1"/>
            </p:cNvSpPr>
            <p:nvPr/>
          </p:nvSpPr>
          <p:spPr bwMode="auto">
            <a:xfrm>
              <a:off x="8577263" y="14827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98" name="Oval 198"/>
            <p:cNvSpPr>
              <a:spLocks noChangeArrowheads="1"/>
            </p:cNvSpPr>
            <p:nvPr/>
          </p:nvSpPr>
          <p:spPr bwMode="auto">
            <a:xfrm>
              <a:off x="8805863" y="14827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99" name="Oval 199"/>
            <p:cNvSpPr>
              <a:spLocks noChangeArrowheads="1"/>
            </p:cNvSpPr>
            <p:nvPr/>
          </p:nvSpPr>
          <p:spPr bwMode="auto">
            <a:xfrm>
              <a:off x="9024938" y="15208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00" name="Oval 200"/>
            <p:cNvSpPr>
              <a:spLocks noChangeArrowheads="1"/>
            </p:cNvSpPr>
            <p:nvPr/>
          </p:nvSpPr>
          <p:spPr bwMode="auto">
            <a:xfrm>
              <a:off x="6977063" y="17113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01" name="Oval 201"/>
            <p:cNvSpPr>
              <a:spLocks noChangeArrowheads="1"/>
            </p:cNvSpPr>
            <p:nvPr/>
          </p:nvSpPr>
          <p:spPr bwMode="auto">
            <a:xfrm>
              <a:off x="7205663" y="17113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02" name="Oval 202"/>
            <p:cNvSpPr>
              <a:spLocks noChangeArrowheads="1"/>
            </p:cNvSpPr>
            <p:nvPr/>
          </p:nvSpPr>
          <p:spPr bwMode="auto">
            <a:xfrm>
              <a:off x="7434263" y="17113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03" name="Oval 203"/>
            <p:cNvSpPr>
              <a:spLocks noChangeArrowheads="1"/>
            </p:cNvSpPr>
            <p:nvPr/>
          </p:nvSpPr>
          <p:spPr bwMode="auto">
            <a:xfrm>
              <a:off x="7643813" y="1643063"/>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04" name="Oval 204"/>
            <p:cNvSpPr>
              <a:spLocks noChangeArrowheads="1"/>
            </p:cNvSpPr>
            <p:nvPr/>
          </p:nvSpPr>
          <p:spPr bwMode="auto">
            <a:xfrm>
              <a:off x="7862888" y="169227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05" name="Oval 205"/>
            <p:cNvSpPr>
              <a:spLocks noChangeArrowheads="1"/>
            </p:cNvSpPr>
            <p:nvPr/>
          </p:nvSpPr>
          <p:spPr bwMode="auto">
            <a:xfrm>
              <a:off x="8091488" y="169227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06" name="Oval 206"/>
            <p:cNvSpPr>
              <a:spLocks noChangeArrowheads="1"/>
            </p:cNvSpPr>
            <p:nvPr/>
          </p:nvSpPr>
          <p:spPr bwMode="auto">
            <a:xfrm>
              <a:off x="8348663" y="17113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07" name="Oval 207"/>
            <p:cNvSpPr>
              <a:spLocks noChangeArrowheads="1"/>
            </p:cNvSpPr>
            <p:nvPr/>
          </p:nvSpPr>
          <p:spPr bwMode="auto">
            <a:xfrm>
              <a:off x="8577263" y="17113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08" name="Oval 208"/>
            <p:cNvSpPr>
              <a:spLocks noChangeArrowheads="1"/>
            </p:cNvSpPr>
            <p:nvPr/>
          </p:nvSpPr>
          <p:spPr bwMode="auto">
            <a:xfrm>
              <a:off x="8805863" y="17113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09" name="Oval 209"/>
            <p:cNvSpPr>
              <a:spLocks noChangeArrowheads="1"/>
            </p:cNvSpPr>
            <p:nvPr/>
          </p:nvSpPr>
          <p:spPr bwMode="auto">
            <a:xfrm>
              <a:off x="9024938" y="17494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10" name="Oval 210"/>
            <p:cNvSpPr>
              <a:spLocks noChangeArrowheads="1"/>
            </p:cNvSpPr>
            <p:nvPr/>
          </p:nvSpPr>
          <p:spPr bwMode="auto">
            <a:xfrm>
              <a:off x="6929438" y="19399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11" name="Oval 211"/>
            <p:cNvSpPr>
              <a:spLocks noChangeArrowheads="1"/>
            </p:cNvSpPr>
            <p:nvPr/>
          </p:nvSpPr>
          <p:spPr bwMode="auto">
            <a:xfrm>
              <a:off x="7158038" y="19399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12" name="Oval 212"/>
            <p:cNvSpPr>
              <a:spLocks noChangeArrowheads="1"/>
            </p:cNvSpPr>
            <p:nvPr/>
          </p:nvSpPr>
          <p:spPr bwMode="auto">
            <a:xfrm>
              <a:off x="7386638" y="19399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13" name="Oval 213"/>
            <p:cNvSpPr>
              <a:spLocks noChangeArrowheads="1"/>
            </p:cNvSpPr>
            <p:nvPr/>
          </p:nvSpPr>
          <p:spPr bwMode="auto">
            <a:xfrm>
              <a:off x="7643813" y="1871663"/>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14" name="Oval 214"/>
            <p:cNvSpPr>
              <a:spLocks noChangeArrowheads="1"/>
            </p:cNvSpPr>
            <p:nvPr/>
          </p:nvSpPr>
          <p:spPr bwMode="auto">
            <a:xfrm>
              <a:off x="7862888" y="192087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15" name="Oval 215"/>
            <p:cNvSpPr>
              <a:spLocks noChangeArrowheads="1"/>
            </p:cNvSpPr>
            <p:nvPr/>
          </p:nvSpPr>
          <p:spPr bwMode="auto">
            <a:xfrm>
              <a:off x="8091488" y="192087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16" name="Oval 216"/>
            <p:cNvSpPr>
              <a:spLocks noChangeArrowheads="1"/>
            </p:cNvSpPr>
            <p:nvPr/>
          </p:nvSpPr>
          <p:spPr bwMode="auto">
            <a:xfrm>
              <a:off x="8348663" y="19399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17" name="Oval 217"/>
            <p:cNvSpPr>
              <a:spLocks noChangeArrowheads="1"/>
            </p:cNvSpPr>
            <p:nvPr/>
          </p:nvSpPr>
          <p:spPr bwMode="auto">
            <a:xfrm>
              <a:off x="8577263" y="19399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18" name="Oval 218"/>
            <p:cNvSpPr>
              <a:spLocks noChangeArrowheads="1"/>
            </p:cNvSpPr>
            <p:nvPr/>
          </p:nvSpPr>
          <p:spPr bwMode="auto">
            <a:xfrm>
              <a:off x="8805863" y="19399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19" name="Oval 219"/>
            <p:cNvSpPr>
              <a:spLocks noChangeArrowheads="1"/>
            </p:cNvSpPr>
            <p:nvPr/>
          </p:nvSpPr>
          <p:spPr bwMode="auto">
            <a:xfrm>
              <a:off x="9034463" y="19399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20" name="Oval 220"/>
            <p:cNvSpPr>
              <a:spLocks noChangeArrowheads="1"/>
            </p:cNvSpPr>
            <p:nvPr/>
          </p:nvSpPr>
          <p:spPr bwMode="auto">
            <a:xfrm>
              <a:off x="6977063" y="21685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21" name="Oval 221"/>
            <p:cNvSpPr>
              <a:spLocks noChangeArrowheads="1"/>
            </p:cNvSpPr>
            <p:nvPr/>
          </p:nvSpPr>
          <p:spPr bwMode="auto">
            <a:xfrm>
              <a:off x="7205663" y="22066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22" name="Oval 222"/>
            <p:cNvSpPr>
              <a:spLocks noChangeArrowheads="1"/>
            </p:cNvSpPr>
            <p:nvPr/>
          </p:nvSpPr>
          <p:spPr bwMode="auto">
            <a:xfrm>
              <a:off x="7434263" y="21685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23" name="Oval 223"/>
            <p:cNvSpPr>
              <a:spLocks noChangeArrowheads="1"/>
            </p:cNvSpPr>
            <p:nvPr/>
          </p:nvSpPr>
          <p:spPr bwMode="auto">
            <a:xfrm>
              <a:off x="7662863" y="21685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24" name="Oval 224"/>
            <p:cNvSpPr>
              <a:spLocks noChangeArrowheads="1"/>
            </p:cNvSpPr>
            <p:nvPr/>
          </p:nvSpPr>
          <p:spPr bwMode="auto">
            <a:xfrm>
              <a:off x="7891463" y="22066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25" name="Oval 225"/>
            <p:cNvSpPr>
              <a:spLocks noChangeArrowheads="1"/>
            </p:cNvSpPr>
            <p:nvPr/>
          </p:nvSpPr>
          <p:spPr bwMode="auto">
            <a:xfrm>
              <a:off x="8120063" y="21685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26" name="Oval 226"/>
            <p:cNvSpPr>
              <a:spLocks noChangeArrowheads="1"/>
            </p:cNvSpPr>
            <p:nvPr/>
          </p:nvSpPr>
          <p:spPr bwMode="auto">
            <a:xfrm>
              <a:off x="8348663" y="21685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27" name="Oval 227"/>
            <p:cNvSpPr>
              <a:spLocks noChangeArrowheads="1"/>
            </p:cNvSpPr>
            <p:nvPr/>
          </p:nvSpPr>
          <p:spPr bwMode="auto">
            <a:xfrm>
              <a:off x="8605838" y="214947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28" name="Oval 228"/>
            <p:cNvSpPr>
              <a:spLocks noChangeArrowheads="1"/>
            </p:cNvSpPr>
            <p:nvPr/>
          </p:nvSpPr>
          <p:spPr bwMode="auto">
            <a:xfrm>
              <a:off x="8834438" y="214947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29" name="Oval 229"/>
            <p:cNvSpPr>
              <a:spLocks noChangeArrowheads="1"/>
            </p:cNvSpPr>
            <p:nvPr/>
          </p:nvSpPr>
          <p:spPr bwMode="auto">
            <a:xfrm>
              <a:off x="9063038" y="214947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30" name="Oval 230"/>
            <p:cNvSpPr>
              <a:spLocks noChangeArrowheads="1"/>
            </p:cNvSpPr>
            <p:nvPr/>
          </p:nvSpPr>
          <p:spPr bwMode="auto">
            <a:xfrm>
              <a:off x="6977063" y="23971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31" name="Oval 231"/>
            <p:cNvSpPr>
              <a:spLocks noChangeArrowheads="1"/>
            </p:cNvSpPr>
            <p:nvPr/>
          </p:nvSpPr>
          <p:spPr bwMode="auto">
            <a:xfrm>
              <a:off x="7205663" y="24352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32" name="Oval 232"/>
            <p:cNvSpPr>
              <a:spLocks noChangeArrowheads="1"/>
            </p:cNvSpPr>
            <p:nvPr/>
          </p:nvSpPr>
          <p:spPr bwMode="auto">
            <a:xfrm>
              <a:off x="7434263" y="23971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33" name="Oval 233"/>
            <p:cNvSpPr>
              <a:spLocks noChangeArrowheads="1"/>
            </p:cNvSpPr>
            <p:nvPr/>
          </p:nvSpPr>
          <p:spPr bwMode="auto">
            <a:xfrm>
              <a:off x="7662863" y="23971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34" name="Oval 234"/>
            <p:cNvSpPr>
              <a:spLocks noChangeArrowheads="1"/>
            </p:cNvSpPr>
            <p:nvPr/>
          </p:nvSpPr>
          <p:spPr bwMode="auto">
            <a:xfrm>
              <a:off x="7891463" y="24352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35" name="Oval 235"/>
            <p:cNvSpPr>
              <a:spLocks noChangeArrowheads="1"/>
            </p:cNvSpPr>
            <p:nvPr/>
          </p:nvSpPr>
          <p:spPr bwMode="auto">
            <a:xfrm>
              <a:off x="8120063" y="23971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36" name="Oval 236"/>
            <p:cNvSpPr>
              <a:spLocks noChangeArrowheads="1"/>
            </p:cNvSpPr>
            <p:nvPr/>
          </p:nvSpPr>
          <p:spPr bwMode="auto">
            <a:xfrm>
              <a:off x="8348663" y="23971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37" name="Oval 237"/>
            <p:cNvSpPr>
              <a:spLocks noChangeArrowheads="1"/>
            </p:cNvSpPr>
            <p:nvPr/>
          </p:nvSpPr>
          <p:spPr bwMode="auto">
            <a:xfrm>
              <a:off x="8577263" y="23971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38" name="Oval 238"/>
            <p:cNvSpPr>
              <a:spLocks noChangeArrowheads="1"/>
            </p:cNvSpPr>
            <p:nvPr/>
          </p:nvSpPr>
          <p:spPr bwMode="auto">
            <a:xfrm>
              <a:off x="8824913" y="2474913"/>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39" name="Oval 239"/>
            <p:cNvSpPr>
              <a:spLocks noChangeArrowheads="1"/>
            </p:cNvSpPr>
            <p:nvPr/>
          </p:nvSpPr>
          <p:spPr bwMode="auto">
            <a:xfrm>
              <a:off x="9034463" y="23971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40" name="Oval 240"/>
            <p:cNvSpPr>
              <a:spLocks noChangeArrowheads="1"/>
            </p:cNvSpPr>
            <p:nvPr/>
          </p:nvSpPr>
          <p:spPr bwMode="auto">
            <a:xfrm>
              <a:off x="6977063" y="26257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41" name="Oval 241"/>
            <p:cNvSpPr>
              <a:spLocks noChangeArrowheads="1"/>
            </p:cNvSpPr>
            <p:nvPr/>
          </p:nvSpPr>
          <p:spPr bwMode="auto">
            <a:xfrm>
              <a:off x="7205663" y="26638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42" name="Oval 242"/>
            <p:cNvSpPr>
              <a:spLocks noChangeArrowheads="1"/>
            </p:cNvSpPr>
            <p:nvPr/>
          </p:nvSpPr>
          <p:spPr bwMode="auto">
            <a:xfrm>
              <a:off x="7434263" y="26257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43" name="Oval 243"/>
            <p:cNvSpPr>
              <a:spLocks noChangeArrowheads="1"/>
            </p:cNvSpPr>
            <p:nvPr/>
          </p:nvSpPr>
          <p:spPr bwMode="auto">
            <a:xfrm>
              <a:off x="7662863" y="26257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44" name="Oval 244"/>
            <p:cNvSpPr>
              <a:spLocks noChangeArrowheads="1"/>
            </p:cNvSpPr>
            <p:nvPr/>
          </p:nvSpPr>
          <p:spPr bwMode="auto">
            <a:xfrm>
              <a:off x="7891463" y="26638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45" name="Oval 245"/>
            <p:cNvSpPr>
              <a:spLocks noChangeArrowheads="1"/>
            </p:cNvSpPr>
            <p:nvPr/>
          </p:nvSpPr>
          <p:spPr bwMode="auto">
            <a:xfrm>
              <a:off x="8120063" y="26257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46" name="Oval 246"/>
            <p:cNvSpPr>
              <a:spLocks noChangeArrowheads="1"/>
            </p:cNvSpPr>
            <p:nvPr/>
          </p:nvSpPr>
          <p:spPr bwMode="auto">
            <a:xfrm>
              <a:off x="8348663" y="26257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47" name="Oval 247"/>
            <p:cNvSpPr>
              <a:spLocks noChangeArrowheads="1"/>
            </p:cNvSpPr>
            <p:nvPr/>
          </p:nvSpPr>
          <p:spPr bwMode="auto">
            <a:xfrm>
              <a:off x="8577263" y="26257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48" name="Oval 248"/>
            <p:cNvSpPr>
              <a:spLocks noChangeArrowheads="1"/>
            </p:cNvSpPr>
            <p:nvPr/>
          </p:nvSpPr>
          <p:spPr bwMode="auto">
            <a:xfrm>
              <a:off x="8824913" y="2703513"/>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49" name="Oval 249"/>
            <p:cNvSpPr>
              <a:spLocks noChangeArrowheads="1"/>
            </p:cNvSpPr>
            <p:nvPr/>
          </p:nvSpPr>
          <p:spPr bwMode="auto">
            <a:xfrm>
              <a:off x="9034463" y="2625725"/>
              <a:ext cx="228600" cy="228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pic>
        <p:nvPicPr>
          <p:cNvPr id="205050" name="Picture 250" descr="All_Li_disp_corr_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3090" y="3468784"/>
            <a:ext cx="2289175" cy="2289175"/>
          </a:xfrm>
          <a:prstGeom prst="rect">
            <a:avLst/>
          </a:prstGeom>
          <a:noFill/>
          <a:extLst>
            <a:ext uri="{909E8E84-426E-40dd-AFC4-6F175D3DCCD1}">
              <a14:hiddenFill xmlns="" xmlns:a14="http://schemas.microsoft.com/office/drawing/2010/main">
                <a:solidFill>
                  <a:srgbClr val="FFFFFF"/>
                </a:solidFill>
              </a14:hiddenFill>
            </a:ext>
          </a:extLst>
        </p:spPr>
      </p:pic>
      <p:sp>
        <p:nvSpPr>
          <p:cNvPr id="205051" name="Text Box 251"/>
          <p:cNvSpPr txBox="1">
            <a:spLocks noChangeArrowheads="1"/>
          </p:cNvSpPr>
          <p:nvPr/>
        </p:nvSpPr>
        <p:spPr bwMode="auto">
          <a:xfrm>
            <a:off x="4871552" y="3673571"/>
            <a:ext cx="1954212" cy="16160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000" dirty="0" smtClean="0">
                <a:latin typeface="Times New Roman" charset="0"/>
              </a:rPr>
              <a:t>After subtracting </a:t>
            </a:r>
            <a:r>
              <a:rPr lang="en-US" altLang="en-US" sz="2000" dirty="0">
                <a:latin typeface="Times New Roman" charset="0"/>
              </a:rPr>
              <a:t>out the scattering from the Bragg </a:t>
            </a:r>
            <a:r>
              <a:rPr lang="en-US" altLang="en-US" sz="2000" dirty="0" smtClean="0">
                <a:latin typeface="Times New Roman" charset="0"/>
              </a:rPr>
              <a:t>peaks, </a:t>
            </a:r>
            <a:r>
              <a:rPr lang="en-US" altLang="en-US" sz="2000" dirty="0">
                <a:latin typeface="Times New Roman" charset="0"/>
              </a:rPr>
              <a:t>what is left?</a:t>
            </a:r>
            <a:endParaRPr lang="en-US" altLang="en-US" sz="2800" dirty="0">
              <a:latin typeface="Times New Roman" charset="0"/>
            </a:endParaRPr>
          </a:p>
        </p:txBody>
      </p:sp>
      <p:sp>
        <p:nvSpPr>
          <p:cNvPr id="2" name="Date Placeholder 1"/>
          <p:cNvSpPr>
            <a:spLocks noGrp="1"/>
          </p:cNvSpPr>
          <p:nvPr>
            <p:ph type="dt" sz="half" idx="10"/>
          </p:nvPr>
        </p:nvSpPr>
        <p:spPr/>
        <p:txBody>
          <a:bodyPr/>
          <a:lstStyle/>
          <a:p>
            <a:r>
              <a:rPr lang="it-IT" smtClean="0"/>
              <a:t>04/04/18</a:t>
            </a:r>
            <a:endParaRPr lang="en-US"/>
          </a:p>
        </p:txBody>
      </p:sp>
      <p:sp>
        <p:nvSpPr>
          <p:cNvPr id="3" name="Slide Number Placeholder 2"/>
          <p:cNvSpPr>
            <a:spLocks noGrp="1"/>
          </p:cNvSpPr>
          <p:nvPr>
            <p:ph type="sldNum" sz="quarter" idx="12"/>
          </p:nvPr>
        </p:nvSpPr>
        <p:spPr/>
        <p:txBody>
          <a:bodyPr/>
          <a:lstStyle/>
          <a:p>
            <a:fld id="{3E2C805A-53F6-E646-A211-CDCC79B0086A}" type="slidenum">
              <a:rPr lang="en-US" smtClean="0"/>
              <a:t>8</a:t>
            </a:fld>
            <a:endParaRPr lang="en-US"/>
          </a:p>
        </p:txBody>
      </p:sp>
      <p:cxnSp>
        <p:nvCxnSpPr>
          <p:cNvPr id="171"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Rectangle 368"/>
          <p:cNvSpPr>
            <a:spLocks noChangeArrowheads="1"/>
          </p:cNvSpPr>
          <p:nvPr/>
        </p:nvSpPr>
        <p:spPr bwMode="auto">
          <a:xfrm>
            <a:off x="6908800" y="1554258"/>
            <a:ext cx="696913" cy="485775"/>
          </a:xfrm>
          <a:prstGeom prst="rect">
            <a:avLst/>
          </a:prstGeom>
          <a:no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8" name="Rectangle 369"/>
          <p:cNvSpPr>
            <a:spLocks noChangeArrowheads="1"/>
          </p:cNvSpPr>
          <p:nvPr/>
        </p:nvSpPr>
        <p:spPr bwMode="auto">
          <a:xfrm>
            <a:off x="7662862" y="1503458"/>
            <a:ext cx="696912" cy="485775"/>
          </a:xfrm>
          <a:prstGeom prst="rect">
            <a:avLst/>
          </a:prstGeom>
          <a:no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9" name="Rectangle 370"/>
          <p:cNvSpPr>
            <a:spLocks noChangeArrowheads="1"/>
          </p:cNvSpPr>
          <p:nvPr/>
        </p:nvSpPr>
        <p:spPr bwMode="auto">
          <a:xfrm>
            <a:off x="7651750" y="1978121"/>
            <a:ext cx="220663" cy="669925"/>
          </a:xfrm>
          <a:prstGeom prst="rect">
            <a:avLst/>
          </a:prstGeom>
          <a:no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cxnSp>
        <p:nvCxnSpPr>
          <p:cNvPr id="180" name="Connettore 1 8"/>
          <p:cNvCxnSpPr/>
          <p:nvPr/>
        </p:nvCxnSpPr>
        <p:spPr>
          <a:xfrm>
            <a:off x="1796111" y="585354"/>
            <a:ext cx="857256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81" name="Rettangolo 5"/>
          <p:cNvSpPr/>
          <p:nvPr/>
        </p:nvSpPr>
        <p:spPr>
          <a:xfrm>
            <a:off x="0" y="3607"/>
            <a:ext cx="12178390" cy="523210"/>
          </a:xfrm>
          <a:prstGeom prst="rect">
            <a:avLst/>
          </a:prstGeom>
        </p:spPr>
        <p:txBody>
          <a:bodyPr wrap="square" lIns="91431" tIns="45715" rIns="91431" bIns="45715">
            <a:spAutoFit/>
          </a:bodyPr>
          <a:lstStyle/>
          <a:p>
            <a:pPr algn="ctr">
              <a:defRPr/>
            </a:pPr>
            <a:r>
              <a:rPr lang="it-IT" altLang="en-US" sz="2800" b="1" dirty="0" err="1" smtClean="0">
                <a:effectLst>
                  <a:outerShdw blurRad="38100" dist="38100" dir="2700000" algn="tl">
                    <a:srgbClr val="000000">
                      <a:alpha val="43137"/>
                    </a:srgbClr>
                  </a:outerShdw>
                </a:effectLst>
                <a:latin typeface="Times New Roman" charset="0"/>
                <a:ea typeface="Times New Roman" charset="0"/>
                <a:cs typeface="Times New Roman" charset="0"/>
              </a:rPr>
              <a:t>What</a:t>
            </a:r>
            <a:r>
              <a:rPr lang="it-IT" altLang="en-US" sz="2800" b="1" dirty="0" smtClean="0">
                <a:effectLst>
                  <a:outerShdw blurRad="38100" dist="38100" dir="2700000" algn="tl">
                    <a:srgbClr val="000000">
                      <a:alpha val="43137"/>
                    </a:srgbClr>
                  </a:outerShdw>
                </a:effectLst>
                <a:latin typeface="Times New Roman" charset="0"/>
                <a:ea typeface="Times New Roman" charset="0"/>
                <a:cs typeface="Times New Roman" charset="0"/>
              </a:rPr>
              <a:t> </a:t>
            </a:r>
            <a:r>
              <a:rPr lang="it-IT" altLang="en-US" sz="2800" b="1" dirty="0" err="1" smtClean="0">
                <a:effectLst>
                  <a:outerShdw blurRad="38100" dist="38100" dir="2700000" algn="tl">
                    <a:srgbClr val="000000">
                      <a:alpha val="43137"/>
                    </a:srgbClr>
                  </a:outerShdw>
                </a:effectLst>
                <a:latin typeface="Times New Roman" charset="0"/>
                <a:ea typeface="Times New Roman" charset="0"/>
                <a:cs typeface="Times New Roman" charset="0"/>
              </a:rPr>
              <a:t>if</a:t>
            </a:r>
            <a:r>
              <a:rPr lang="it-IT" altLang="en-US" sz="2800" b="1" dirty="0" smtClean="0">
                <a:effectLst>
                  <a:outerShdw blurRad="38100" dist="38100" dir="2700000" algn="tl">
                    <a:srgbClr val="000000">
                      <a:alpha val="43137"/>
                    </a:srgbClr>
                  </a:outerShdw>
                </a:effectLst>
                <a:latin typeface="Times New Roman" charset="0"/>
                <a:ea typeface="Times New Roman" charset="0"/>
                <a:cs typeface="Times New Roman" charset="0"/>
              </a:rPr>
              <a:t> the </a:t>
            </a:r>
            <a:r>
              <a:rPr lang="it-IT" altLang="en-US" sz="2800" b="1" dirty="0" err="1" smtClean="0">
                <a:effectLst>
                  <a:outerShdw blurRad="38100" dist="38100" dir="2700000" algn="tl">
                    <a:srgbClr val="000000">
                      <a:alpha val="43137"/>
                    </a:srgbClr>
                  </a:outerShdw>
                </a:effectLst>
                <a:latin typeface="Times New Roman" charset="0"/>
                <a:ea typeface="Times New Roman" charset="0"/>
                <a:cs typeface="Times New Roman" charset="0"/>
              </a:rPr>
              <a:t>crystal</a:t>
            </a:r>
            <a:r>
              <a:rPr lang="it-IT" altLang="en-US" sz="2800" b="1" dirty="0" smtClean="0">
                <a:effectLst>
                  <a:outerShdw blurRad="38100" dist="38100" dir="2700000" algn="tl">
                    <a:srgbClr val="000000">
                      <a:alpha val="43137"/>
                    </a:srgbClr>
                  </a:outerShdw>
                </a:effectLst>
                <a:latin typeface="Times New Roman" charset="0"/>
                <a:ea typeface="Times New Roman" charset="0"/>
                <a:cs typeface="Times New Roman" charset="0"/>
              </a:rPr>
              <a:t> </a:t>
            </a:r>
            <a:r>
              <a:rPr lang="it-IT" altLang="en-US" sz="2800" b="1" dirty="0" err="1" smtClean="0">
                <a:effectLst>
                  <a:outerShdw blurRad="38100" dist="38100" dir="2700000" algn="tl">
                    <a:srgbClr val="000000">
                      <a:alpha val="43137"/>
                    </a:srgbClr>
                  </a:outerShdw>
                </a:effectLst>
                <a:latin typeface="Times New Roman" charset="0"/>
                <a:ea typeface="Times New Roman" charset="0"/>
                <a:cs typeface="Times New Roman" charset="0"/>
              </a:rPr>
              <a:t>is</a:t>
            </a:r>
            <a:r>
              <a:rPr lang="it-IT" altLang="en-US" sz="2800" b="1" dirty="0" smtClean="0">
                <a:effectLst>
                  <a:outerShdw blurRad="38100" dist="38100" dir="2700000" algn="tl">
                    <a:srgbClr val="000000">
                      <a:alpha val="43137"/>
                    </a:srgbClr>
                  </a:outerShdw>
                </a:effectLst>
                <a:latin typeface="Times New Roman" charset="0"/>
                <a:ea typeface="Times New Roman" charset="0"/>
                <a:cs typeface="Times New Roman" charset="0"/>
              </a:rPr>
              <a:t> </a:t>
            </a:r>
            <a:r>
              <a:rPr lang="it-IT" altLang="en-US" sz="2800" b="1" dirty="0" err="1" smtClean="0">
                <a:effectLst>
                  <a:outerShdw blurRad="38100" dist="38100" dir="2700000" algn="tl">
                    <a:srgbClr val="000000">
                      <a:alpha val="43137"/>
                    </a:srgbClr>
                  </a:outerShdw>
                </a:effectLst>
                <a:latin typeface="Times New Roman" charset="0"/>
                <a:ea typeface="Times New Roman" charset="0"/>
                <a:cs typeface="Times New Roman" charset="0"/>
              </a:rPr>
              <a:t>not</a:t>
            </a:r>
            <a:r>
              <a:rPr lang="it-IT" altLang="en-US" sz="2800" b="1" dirty="0" smtClean="0">
                <a:effectLst>
                  <a:outerShdw blurRad="38100" dist="38100" dir="2700000" algn="tl">
                    <a:srgbClr val="000000">
                      <a:alpha val="43137"/>
                    </a:srgbClr>
                  </a:outerShdw>
                </a:effectLst>
                <a:latin typeface="Times New Roman" charset="0"/>
                <a:ea typeface="Times New Roman" charset="0"/>
                <a:cs typeface="Times New Roman" charset="0"/>
              </a:rPr>
              <a:t> </a:t>
            </a:r>
            <a:r>
              <a:rPr lang="it-IT" altLang="en-US" sz="2800" b="1" dirty="0" err="1" smtClean="0">
                <a:effectLst>
                  <a:outerShdw blurRad="38100" dist="38100" dir="2700000" algn="tl">
                    <a:srgbClr val="000000">
                      <a:alpha val="43137"/>
                    </a:srgbClr>
                  </a:outerShdw>
                </a:effectLst>
                <a:latin typeface="Times New Roman" charset="0"/>
                <a:ea typeface="Times New Roman" charset="0"/>
                <a:cs typeface="Times New Roman" charset="0"/>
              </a:rPr>
              <a:t>perfect</a:t>
            </a:r>
            <a:r>
              <a:rPr lang="it-IT" altLang="en-US" sz="2800" b="1" dirty="0" smtClean="0">
                <a:effectLst>
                  <a:outerShdw blurRad="38100" dist="38100" dir="2700000" algn="tl">
                    <a:srgbClr val="000000">
                      <a:alpha val="43137"/>
                    </a:srgbClr>
                  </a:outerShdw>
                </a:effectLst>
                <a:latin typeface="Times New Roman" charset="0"/>
                <a:ea typeface="Times New Roman" charset="0"/>
                <a:cs typeface="Times New Roman" charset="0"/>
              </a:rPr>
              <a:t>??</a:t>
            </a:r>
            <a:endParaRPr lang="en-US" sz="2700"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750078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5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8580</TotalTime>
  <Words>1906</Words>
  <Application>Microsoft Macintosh PowerPoint</Application>
  <PresentationFormat>Widescreen</PresentationFormat>
  <Paragraphs>579</Paragraphs>
  <Slides>43</Slides>
  <Notes>30</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Apple Chancery</vt:lpstr>
      <vt:lpstr>Arial</vt:lpstr>
      <vt:lpstr>Arial Rounded MT Bold</vt:lpstr>
      <vt:lpstr>Calibri</vt:lpstr>
      <vt:lpstr>Calibri Light</vt:lpstr>
      <vt:lpstr>Cambria Math</vt:lpstr>
      <vt:lpstr>PT Sans</vt:lpstr>
      <vt:lpstr>Symbol</vt:lpstr>
      <vt:lpstr>Times New Roman</vt:lpstr>
      <vt:lpstr>Wingdings</vt:lpstr>
      <vt:lpstr>Office Theme</vt:lpstr>
      <vt:lpstr>Colloquio interdisciplinare sulla biologia   Dinamica molecolare classica a supporto  di esperimenti di cristallografia   </vt:lpstr>
      <vt:lpstr>Experiments and theoretical calculations A synergic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Diffuse scattering in Lysozyme crystals is a weak contribution               The correlation among atoms obeys the liquid like motion  Our findings are thus in line with experimental data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Seminario interdisciplinare</dc:title>
  <dc:creator>Microsoft Office User</dc:creator>
  <cp:lastModifiedBy>Microsoft Office User</cp:lastModifiedBy>
  <cp:revision>139</cp:revision>
  <dcterms:created xsi:type="dcterms:W3CDTF">2018-03-26T14:10:29Z</dcterms:created>
  <dcterms:modified xsi:type="dcterms:W3CDTF">2018-05-18T13:52:17Z</dcterms:modified>
</cp:coreProperties>
</file>